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tableStyles" Target="tableStyles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viewProps" Target="view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presProps" Target="pres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29AB5-D76E-4774-B47C-1F5646CFB4F3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7" Type="http://schemas.openxmlformats.org/officeDocument/2006/relationships/image" Target="../media/image7.jpe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6.jpeg" /><Relationship Id="rId5" Type="http://schemas.openxmlformats.org/officeDocument/2006/relationships/image" Target="../media/image5.jpeg" /><Relationship Id="rId4" Type="http://schemas.openxmlformats.org/officeDocument/2006/relationships/image" Target="../media/image4.jpeg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r>
              <a:rPr lang="sr-Cyrl-RS" sz="4800" b="1" dirty="0">
                <a:solidFill>
                  <a:schemeClr val="tx1"/>
                </a:solidFill>
              </a:rPr>
              <a:t>ОПШТИНА РАЧА</a:t>
            </a:r>
          </a:p>
          <a:p>
            <a:r>
              <a:rPr lang="sr-Cyrl-RS" dirty="0">
                <a:solidFill>
                  <a:schemeClr val="tx1"/>
                </a:solidFill>
              </a:rPr>
              <a:t>ГРАЂАНСКИ ВОДИЧ КРОЗ ОДЛУКУ О БУЏЕТУ за 202</a:t>
            </a:r>
            <a:r>
              <a:rPr lang="sr-Latn-RS" dirty="0">
                <a:solidFill>
                  <a:schemeClr val="tx1"/>
                </a:solidFill>
              </a:rPr>
              <a:t>6</a:t>
            </a:r>
            <a:r>
              <a:rPr lang="sr-Cyrl-RS" dirty="0">
                <a:solidFill>
                  <a:schemeClr val="tx1"/>
                </a:solidFill>
              </a:rPr>
              <a:t>. годину</a:t>
            </a:r>
            <a:endParaRPr lang="sr-Latn-R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1026" name="Picture 2" descr="C:\Users\sneza\Desktop\преузимањ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0"/>
            <a:ext cx="2590800" cy="2371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r-Cyrl-RS" b="1" dirty="0">
                <a:solidFill>
                  <a:schemeClr val="tx1"/>
                </a:solidFill>
              </a:rPr>
              <a:t>Шта су приходи и примања буџета</a:t>
            </a:r>
            <a:r>
              <a:rPr lang="en-US" b="1" dirty="0">
                <a:solidFill>
                  <a:schemeClr val="tx1"/>
                </a:solidFill>
              </a:rPr>
              <a:t>?</a:t>
            </a:r>
            <a:r>
              <a:rPr lang="sr-Cyrl-RS" b="1" dirty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sr-Cyrl-RS" sz="1800" dirty="0">
                <a:solidFill>
                  <a:schemeClr val="tx1"/>
                </a:solidFill>
              </a:rPr>
              <a:t>Порески приходи</a:t>
            </a:r>
          </a:p>
          <a:p>
            <a:pPr algn="l"/>
            <a:endParaRPr lang="sr-Cyrl-RS" sz="1800" dirty="0">
              <a:solidFill>
                <a:schemeClr val="tx1"/>
              </a:solidFill>
            </a:endParaRPr>
          </a:p>
          <a:p>
            <a:pPr algn="l"/>
            <a:endParaRPr lang="sr-Cyrl-RS" sz="1800" dirty="0">
              <a:solidFill>
                <a:schemeClr val="tx1"/>
              </a:solidFill>
            </a:endParaRPr>
          </a:p>
          <a:p>
            <a:pPr algn="l"/>
            <a:r>
              <a:rPr lang="sr-Cyrl-RS" sz="1800" dirty="0">
                <a:solidFill>
                  <a:schemeClr val="tx1"/>
                </a:solidFill>
              </a:rPr>
              <a:t>Донације и трансфери</a:t>
            </a:r>
          </a:p>
          <a:p>
            <a:pPr algn="l"/>
            <a:endParaRPr lang="sr-Cyrl-RS" sz="1800" dirty="0">
              <a:solidFill>
                <a:schemeClr val="tx1"/>
              </a:solidFill>
            </a:endParaRPr>
          </a:p>
          <a:p>
            <a:pPr algn="l"/>
            <a:endParaRPr lang="sr-Cyrl-RS" sz="1800" dirty="0">
              <a:solidFill>
                <a:schemeClr val="tx1"/>
              </a:solidFill>
            </a:endParaRPr>
          </a:p>
          <a:p>
            <a:pPr algn="l"/>
            <a:endParaRPr lang="sr-Cyrl-RS" sz="1800" dirty="0">
              <a:solidFill>
                <a:schemeClr val="tx1"/>
              </a:solidFill>
            </a:endParaRPr>
          </a:p>
          <a:p>
            <a:pPr algn="l"/>
            <a:r>
              <a:rPr lang="sr-Cyrl-RS" sz="1800" dirty="0">
                <a:solidFill>
                  <a:schemeClr val="tx1"/>
                </a:solidFill>
              </a:rPr>
              <a:t>Непорески приходи</a:t>
            </a:r>
          </a:p>
          <a:p>
            <a:pPr algn="l"/>
            <a:endParaRPr lang="sr-Cyrl-RS" sz="1800" dirty="0">
              <a:solidFill>
                <a:schemeClr val="tx1"/>
              </a:solidFill>
            </a:endParaRPr>
          </a:p>
          <a:p>
            <a:pPr algn="l"/>
            <a:r>
              <a:rPr lang="sr-Cyrl-RS" sz="1800" dirty="0">
                <a:solidFill>
                  <a:schemeClr val="tx1"/>
                </a:solidFill>
              </a:rPr>
              <a:t>Примања од продаје</a:t>
            </a:r>
          </a:p>
          <a:p>
            <a:pPr algn="l"/>
            <a:r>
              <a:rPr lang="sr-Cyrl-RS" sz="1800" dirty="0">
                <a:solidFill>
                  <a:schemeClr val="tx1"/>
                </a:solidFill>
              </a:rPr>
              <a:t>нефинансијске имовине</a:t>
            </a:r>
          </a:p>
          <a:p>
            <a:pPr algn="l"/>
            <a:endParaRPr lang="sr-Cyrl-RS" sz="1800" dirty="0">
              <a:solidFill>
                <a:schemeClr val="tx1"/>
              </a:solidFill>
            </a:endParaRPr>
          </a:p>
          <a:p>
            <a:pPr algn="l"/>
            <a:r>
              <a:rPr lang="sr-Cyrl-RS" sz="1800" dirty="0">
                <a:solidFill>
                  <a:schemeClr val="tx1"/>
                </a:solidFill>
              </a:rPr>
              <a:t>Пренета средстав из</a:t>
            </a:r>
          </a:p>
          <a:p>
            <a:pPr algn="l"/>
            <a:r>
              <a:rPr lang="sr-Cyrl-RS" sz="1800" dirty="0">
                <a:solidFill>
                  <a:schemeClr val="tx1"/>
                </a:solidFill>
              </a:rPr>
              <a:t>ранијих година</a:t>
            </a:r>
          </a:p>
          <a:p>
            <a:pPr algn="l"/>
            <a:endParaRPr lang="sr-Cyrl-RS" sz="1800" dirty="0">
              <a:solidFill>
                <a:schemeClr val="tx1"/>
              </a:solidFill>
            </a:endParaRPr>
          </a:p>
          <a:p>
            <a:pPr algn="l"/>
            <a:r>
              <a:rPr lang="sr-Cyrl-RS" sz="1800" dirty="0">
                <a:solidFill>
                  <a:schemeClr val="tx1"/>
                </a:solidFill>
              </a:rPr>
              <a:t>Примања од задуживања</a:t>
            </a:r>
          </a:p>
          <a:p>
            <a:pPr algn="l"/>
            <a:r>
              <a:rPr lang="sr-Cyrl-RS" sz="1800" dirty="0">
                <a:solidFill>
                  <a:schemeClr val="tx1"/>
                </a:solidFill>
              </a:rPr>
              <a:t>и продаје финансијске</a:t>
            </a:r>
          </a:p>
          <a:p>
            <a:pPr algn="l"/>
            <a:r>
              <a:rPr lang="sr-Cyrl-RS" sz="1800" dirty="0">
                <a:solidFill>
                  <a:schemeClr val="tx1"/>
                </a:solidFill>
              </a:rPr>
              <a:t>имовине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71800" y="533400"/>
            <a:ext cx="5791200" cy="6096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Arial" pitchFamily="34" charset="0"/>
              <a:buChar char="•"/>
            </a:pPr>
            <a:r>
              <a:rPr lang="sr-Cyrl-RS" sz="1400" dirty="0"/>
              <a:t> Врста јавних прихода који се прикупљају обавезним плаћањима пореских обвезникабез обавезе извршења специјалне услуге заузврат.</a:t>
            </a: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2971800" y="1219200"/>
            <a:ext cx="5791200" cy="1295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Arial" pitchFamily="34" charset="0"/>
              <a:buChar char="•"/>
            </a:pPr>
            <a:r>
              <a:rPr lang="sr-Cyrl-RS" sz="1400" dirty="0"/>
              <a:t> Донације се добијају од домаћих и међународних донатора и организацијаза различите пројекте.Трансфери подразумевају пренос средстава од нивоа Републике Србије општинском нивоу власти. Могу бити наменски (за тачно утврђене намене) или ненаменски (није им унапред утврђена намена). 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2971800" y="2590800"/>
            <a:ext cx="5791200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Arial" pitchFamily="34" charset="0"/>
              <a:buChar char="•"/>
            </a:pPr>
            <a:r>
              <a:rPr lang="sr-Cyrl-RS" sz="1400" dirty="0"/>
              <a:t> Врста јавних прихода који се наплаћују за коришћење јавних добара (накнаде), пружање јавних услуга  (таксе) или због коршења уговорених или законских одредби (казне и пенали).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2971800" y="3581400"/>
            <a:ext cx="5791200" cy="762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Arial" pitchFamily="34" charset="0"/>
              <a:buChar char="•"/>
            </a:pPr>
            <a:r>
              <a:rPr lang="sr-Cyrl-RS" sz="1400" dirty="0"/>
              <a:t> Ова примања се остварују продајом непокретности и покретних средстава у власништву општине. </a:t>
            </a:r>
            <a:endParaRPr 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2971800" y="4419600"/>
            <a:ext cx="5791200" cy="838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Arial" pitchFamily="34" charset="0"/>
              <a:buChar char="•"/>
            </a:pPr>
            <a:r>
              <a:rPr lang="sr-Cyrl-RS" sz="1400" dirty="0"/>
              <a:t> Представљају вишак прихода буџета општине који нису потрошени у предходној буџетској години.</a:t>
            </a:r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2971800" y="5334000"/>
            <a:ext cx="57912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Arial" pitchFamily="34" charset="0"/>
              <a:buChar char="•"/>
            </a:pPr>
            <a:r>
              <a:rPr lang="sr-Cyrl-RS" sz="1400" dirty="0"/>
              <a:t> Примања од задужења представљају приливе по основу примања од задуживања код пословних банака у земљи у корист нивоа општина. Примања од продаје финансијске имовине представљају приливе по основу продаје домаћих акција и осталог капитала у корист нивоа општина. </a:t>
            </a:r>
            <a:endParaRPr lang="en-US" sz="1400" dirty="0"/>
          </a:p>
        </p:txBody>
      </p:sp>
      <p:cxnSp>
        <p:nvCxnSpPr>
          <p:cNvPr id="18" name="Elbow Connector 17"/>
          <p:cNvCxnSpPr/>
          <p:nvPr/>
        </p:nvCxnSpPr>
        <p:spPr>
          <a:xfrm>
            <a:off x="1828800" y="762000"/>
            <a:ext cx="1143000" cy="1524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Elbow Connector 22"/>
          <p:cNvCxnSpPr/>
          <p:nvPr/>
        </p:nvCxnSpPr>
        <p:spPr>
          <a:xfrm>
            <a:off x="2286000" y="1752600"/>
            <a:ext cx="685800" cy="1524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Elbow Connector 26"/>
          <p:cNvCxnSpPr/>
          <p:nvPr/>
        </p:nvCxnSpPr>
        <p:spPr>
          <a:xfrm>
            <a:off x="2057400" y="3048000"/>
            <a:ext cx="9144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Elbow Connector 32"/>
          <p:cNvCxnSpPr/>
          <p:nvPr/>
        </p:nvCxnSpPr>
        <p:spPr>
          <a:xfrm>
            <a:off x="2438400" y="3886200"/>
            <a:ext cx="533400" cy="762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Elbow Connector 38"/>
          <p:cNvCxnSpPr/>
          <p:nvPr/>
        </p:nvCxnSpPr>
        <p:spPr>
          <a:xfrm flipV="1">
            <a:off x="2057400" y="4800600"/>
            <a:ext cx="914400" cy="1524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Elbow Connector 43"/>
          <p:cNvCxnSpPr/>
          <p:nvPr/>
        </p:nvCxnSpPr>
        <p:spPr>
          <a:xfrm flipV="1">
            <a:off x="2362200" y="5867400"/>
            <a:ext cx="609600" cy="1524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3726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sr-Cyrl-RS" dirty="0">
              <a:solidFill>
                <a:schemeClr val="tx1"/>
              </a:solidFill>
            </a:endParaRPr>
          </a:p>
          <a:p>
            <a:r>
              <a:rPr lang="sr-Cyrl-RS" b="1" dirty="0">
                <a:solidFill>
                  <a:schemeClr val="tx1"/>
                </a:solidFill>
              </a:rPr>
              <a:t>Структура планираних прихода и примања за 202</a:t>
            </a:r>
            <a:r>
              <a:rPr lang="sr-Latn-RS" b="1">
                <a:solidFill>
                  <a:schemeClr val="tx1"/>
                </a:solidFill>
              </a:rPr>
              <a:t>6</a:t>
            </a:r>
            <a:r>
              <a:rPr lang="sr-Cyrl-RS" b="1">
                <a:solidFill>
                  <a:schemeClr val="tx1"/>
                </a:solidFill>
              </a:rPr>
              <a:t>. </a:t>
            </a:r>
            <a:r>
              <a:rPr lang="sr-Cyrl-RS" b="1" dirty="0">
                <a:solidFill>
                  <a:schemeClr val="tx1"/>
                </a:solidFill>
              </a:rPr>
              <a:t>годину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2667000" y="1905000"/>
            <a:ext cx="4343400" cy="441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2000" dirty="0"/>
              <a:t>Укупни буџетски приходи и примања </a:t>
            </a:r>
            <a:r>
              <a:rPr lang="sr-Latn-RS" sz="2000" dirty="0"/>
              <a:t>590.164.770</a:t>
            </a:r>
            <a:r>
              <a:rPr lang="sr-Cyrl-RS" sz="2000" dirty="0"/>
              <a:t>,00 динара</a:t>
            </a:r>
            <a:endParaRPr lang="en-US" sz="2000" dirty="0"/>
          </a:p>
        </p:txBody>
      </p:sp>
      <p:sp>
        <p:nvSpPr>
          <p:cNvPr id="5" name="Oval 4"/>
          <p:cNvSpPr/>
          <p:nvPr/>
        </p:nvSpPr>
        <p:spPr>
          <a:xfrm>
            <a:off x="2590800" y="1371600"/>
            <a:ext cx="1752600" cy="1447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/>
              <a:t>Примања од продаје финансијске имовине</a:t>
            </a:r>
          </a:p>
          <a:p>
            <a:pPr algn="ctr"/>
            <a:r>
              <a:rPr lang="sr-Cyrl-RS" sz="1200" dirty="0"/>
              <a:t>0,00 динара</a:t>
            </a:r>
            <a:endParaRPr lang="en-US" sz="1200" dirty="0"/>
          </a:p>
        </p:txBody>
      </p:sp>
      <p:sp>
        <p:nvSpPr>
          <p:cNvPr id="6" name="Oval 5"/>
          <p:cNvSpPr/>
          <p:nvPr/>
        </p:nvSpPr>
        <p:spPr>
          <a:xfrm>
            <a:off x="1295400" y="2819400"/>
            <a:ext cx="1905000" cy="17526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/>
              <a:t>Пренета средстав из ранијих година</a:t>
            </a:r>
          </a:p>
          <a:p>
            <a:pPr algn="ctr"/>
            <a:r>
              <a:rPr lang="sr-Latn-RS" sz="1200" dirty="0"/>
              <a:t>30.522.919,00 </a:t>
            </a:r>
            <a:r>
              <a:rPr lang="sr-Cyrl-RS" sz="1200" dirty="0"/>
              <a:t>динара</a:t>
            </a:r>
            <a:endParaRPr lang="en-US" sz="1200" dirty="0"/>
          </a:p>
        </p:txBody>
      </p:sp>
      <p:sp>
        <p:nvSpPr>
          <p:cNvPr id="7" name="Oval 6"/>
          <p:cNvSpPr/>
          <p:nvPr/>
        </p:nvSpPr>
        <p:spPr>
          <a:xfrm>
            <a:off x="2667000" y="5105400"/>
            <a:ext cx="1676400" cy="15240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/>
              <a:t>Примања од продаје нефинансијске имовине</a:t>
            </a:r>
          </a:p>
          <a:p>
            <a:pPr algn="ctr"/>
            <a:r>
              <a:rPr lang="sr-Cyrl-RS" sz="1200" dirty="0"/>
              <a:t>0,00 динара</a:t>
            </a:r>
            <a:endParaRPr lang="en-US" sz="1200" dirty="0"/>
          </a:p>
        </p:txBody>
      </p:sp>
      <p:sp>
        <p:nvSpPr>
          <p:cNvPr id="8" name="Oval 7"/>
          <p:cNvSpPr/>
          <p:nvPr/>
        </p:nvSpPr>
        <p:spPr>
          <a:xfrm>
            <a:off x="5410200" y="1371600"/>
            <a:ext cx="1676400" cy="15240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/>
              <a:t>Трансфери</a:t>
            </a:r>
          </a:p>
          <a:p>
            <a:pPr algn="ctr"/>
            <a:r>
              <a:rPr lang="sr-Latn-RS" sz="1200" dirty="0"/>
              <a:t>211.007.408,00</a:t>
            </a:r>
            <a:r>
              <a:rPr lang="sr-Cyrl-RS" sz="1200" dirty="0"/>
              <a:t>динара</a:t>
            </a:r>
            <a:endParaRPr lang="en-US" sz="1200" dirty="0"/>
          </a:p>
        </p:txBody>
      </p:sp>
      <p:sp>
        <p:nvSpPr>
          <p:cNvPr id="9" name="Oval 8"/>
          <p:cNvSpPr/>
          <p:nvPr/>
        </p:nvSpPr>
        <p:spPr>
          <a:xfrm>
            <a:off x="6477000" y="2971800"/>
            <a:ext cx="1981200" cy="17526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/>
              <a:t>Приходи од пореза</a:t>
            </a:r>
          </a:p>
          <a:p>
            <a:pPr algn="ctr"/>
            <a:r>
              <a:rPr lang="sr-Latn-RS" sz="1200" dirty="0"/>
              <a:t>330.184.443,00 </a:t>
            </a:r>
            <a:r>
              <a:rPr lang="sr-Cyrl-RS" sz="1200" dirty="0"/>
              <a:t>динара</a:t>
            </a:r>
            <a:endParaRPr lang="en-US" sz="1200" dirty="0"/>
          </a:p>
        </p:txBody>
      </p:sp>
      <p:sp>
        <p:nvSpPr>
          <p:cNvPr id="10" name="Oval 9"/>
          <p:cNvSpPr/>
          <p:nvPr/>
        </p:nvSpPr>
        <p:spPr>
          <a:xfrm>
            <a:off x="5562600" y="5105400"/>
            <a:ext cx="1752600" cy="15240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/>
              <a:t>Други приходи</a:t>
            </a:r>
          </a:p>
          <a:p>
            <a:pPr algn="ctr"/>
            <a:r>
              <a:rPr lang="sr-Latn-RS" sz="1200" dirty="0"/>
              <a:t>18.450.000,00 </a:t>
            </a:r>
            <a:r>
              <a:rPr lang="sr-Cyrl-RS" sz="1200" dirty="0"/>
              <a:t>динара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endParaRPr lang="en-US" b="1" dirty="0"/>
          </a:p>
          <a:p>
            <a:pPr algn="ctr">
              <a:buNone/>
            </a:pPr>
            <a:r>
              <a:rPr lang="sr-Cyrl-RS" b="1" dirty="0"/>
              <a:t>Шта се променило у односу на 202</a:t>
            </a:r>
            <a:r>
              <a:rPr lang="sr-Latn-RS" b="1" dirty="0"/>
              <a:t>5</a:t>
            </a:r>
            <a:r>
              <a:rPr lang="sr-Cyrl-RS" b="1" dirty="0"/>
              <a:t>. годину</a:t>
            </a:r>
            <a:r>
              <a:rPr lang="en-US" b="1" dirty="0"/>
              <a:t>?</a:t>
            </a:r>
            <a:endParaRPr lang="sr-Cyrl-RS" b="1" dirty="0"/>
          </a:p>
          <a:p>
            <a:pPr algn="ctr">
              <a:buNone/>
            </a:pPr>
            <a:endParaRPr lang="sr-Cyrl-RS" b="1" dirty="0"/>
          </a:p>
          <a:p>
            <a:pPr algn="just">
              <a:buNone/>
            </a:pPr>
            <a:r>
              <a:rPr lang="sr-Cyrl-RS" sz="2000" dirty="0"/>
              <a:t>     Укупни приходи и примања наше општине у 202</a:t>
            </a:r>
            <a:r>
              <a:rPr lang="sr-Latn-RS" sz="2000" dirty="0"/>
              <a:t>6</a:t>
            </a:r>
            <a:r>
              <a:rPr lang="sr-Cyrl-RS" sz="2000" dirty="0"/>
              <a:t>. години су се смањили у односу на последњу измену Одлуке о буџету за 202</a:t>
            </a:r>
            <a:r>
              <a:rPr lang="sr-Latn-RS" sz="2000" dirty="0"/>
              <a:t>5</a:t>
            </a:r>
            <a:r>
              <a:rPr lang="sr-Cyrl-RS" sz="2000" dirty="0"/>
              <a:t>. годину за </a:t>
            </a:r>
            <a:r>
              <a:rPr lang="sr-Latn-RS" sz="2000" dirty="0"/>
              <a:t>42.507.433</a:t>
            </a:r>
            <a:r>
              <a:rPr lang="sr-Cyrl-RS" sz="2000" dirty="0"/>
              <a:t>,00 динара, односно за </a:t>
            </a:r>
            <a:r>
              <a:rPr lang="sr-Latn-RS" sz="2000" dirty="0"/>
              <a:t>6,7</a:t>
            </a:r>
            <a:r>
              <a:rPr lang="en-US" sz="2000" dirty="0"/>
              <a:t>%.</a:t>
            </a:r>
            <a:endParaRPr lang="sr-Cyrl-RS" sz="2000" dirty="0"/>
          </a:p>
          <a:p>
            <a:pPr algn="just"/>
            <a:endParaRPr lang="sr-Latn-RS" sz="2000" dirty="0"/>
          </a:p>
          <a:p>
            <a:pPr algn="just">
              <a:buNone/>
            </a:pPr>
            <a:r>
              <a:rPr lang="sr-Latn-RS" sz="2000" dirty="0"/>
              <a:t>                                        </a:t>
            </a:r>
            <a:r>
              <a:rPr lang="sr-Cyrl-RS" sz="2000" dirty="0"/>
              <a:t>- Примања од продаје нефинансијске имовине</a:t>
            </a:r>
          </a:p>
          <a:p>
            <a:pPr algn="just">
              <a:buNone/>
            </a:pPr>
            <a:r>
              <a:rPr lang="sr-Cyrl-RS" sz="2000" dirty="0"/>
              <a:t>                                           смањеана за </a:t>
            </a:r>
            <a:r>
              <a:rPr lang="sr-Latn-RS" sz="2000" dirty="0"/>
              <a:t>678.028,00 </a:t>
            </a:r>
            <a:r>
              <a:rPr lang="sr-Cyrl-RS" sz="2000" dirty="0"/>
              <a:t>динара </a:t>
            </a:r>
            <a:endParaRPr lang="sr-Latn-RS" sz="2000" dirty="0"/>
          </a:p>
          <a:p>
            <a:pPr algn="just">
              <a:buNone/>
            </a:pPr>
            <a:r>
              <a:rPr lang="sr-Cyrl-RS" sz="2000" dirty="0"/>
              <a:t>                                        - Трансфери су смањени за </a:t>
            </a:r>
            <a:r>
              <a:rPr lang="sr-Latn-RS" sz="2000" dirty="0"/>
              <a:t>57.511.480,00</a:t>
            </a:r>
            <a:r>
              <a:rPr lang="sr-Cyrl-RS" sz="2000" dirty="0"/>
              <a:t> динара.</a:t>
            </a:r>
          </a:p>
          <a:p>
            <a:pPr algn="just">
              <a:buNone/>
            </a:pPr>
            <a:r>
              <a:rPr lang="sr-Cyrl-RS" sz="2000" dirty="0"/>
              <a:t>                                        </a:t>
            </a:r>
            <a:endParaRPr lang="sr-Latn-RS" sz="2000" dirty="0"/>
          </a:p>
          <a:p>
            <a:pPr algn="just">
              <a:buNone/>
            </a:pPr>
            <a:r>
              <a:rPr lang="sr-Latn-RS" sz="2000" dirty="0"/>
              <a:t>                                        </a:t>
            </a:r>
            <a:r>
              <a:rPr lang="sr-Cyrl-RS" sz="2000" dirty="0"/>
              <a:t>- Порески приходи су повећана за 5.634.445,00 динара.</a:t>
            </a:r>
          </a:p>
          <a:p>
            <a:pPr algn="just">
              <a:buNone/>
            </a:pPr>
            <a:r>
              <a:rPr lang="sr-Cyrl-RS" sz="2000" dirty="0"/>
              <a:t>                                </a:t>
            </a:r>
            <a:r>
              <a:rPr lang="sr-Latn-RS" sz="2000" dirty="0"/>
              <a:t>        -</a:t>
            </a:r>
            <a:r>
              <a:rPr lang="sr-Cyrl-RS" sz="2000" dirty="0"/>
              <a:t> Пренета средства из ранијих година су</a:t>
            </a:r>
          </a:p>
          <a:p>
            <a:pPr algn="just">
              <a:buNone/>
            </a:pPr>
            <a:r>
              <a:rPr lang="sr-Cyrl-RS" sz="2000" dirty="0"/>
              <a:t> </a:t>
            </a:r>
            <a:r>
              <a:rPr lang="sr-Latn-RS" sz="2000" dirty="0"/>
              <a:t>                                          </a:t>
            </a:r>
            <a:r>
              <a:rPr lang="sr-Cyrl-RS" sz="2000" dirty="0"/>
              <a:t>повећана за 440.000,00 динара.</a:t>
            </a:r>
            <a:endParaRPr lang="sr-Latn-RS" sz="2000" dirty="0"/>
          </a:p>
          <a:p>
            <a:pPr algn="just">
              <a:buNone/>
            </a:pPr>
            <a:r>
              <a:rPr lang="sr-Latn-RS" sz="2000" dirty="0"/>
              <a:t>                                         </a:t>
            </a:r>
            <a:r>
              <a:rPr lang="sr-Cyrl-RS" sz="2000" dirty="0"/>
              <a:t>- Остали приходи су повећаниза </a:t>
            </a:r>
            <a:r>
              <a:rPr lang="sr-Latn-RS" sz="2000" dirty="0"/>
              <a:t>9</a:t>
            </a:r>
            <a:r>
              <a:rPr lang="sr-Cyrl-RS" sz="2000" dirty="0"/>
              <a:t>.607</a:t>
            </a:r>
            <a:r>
              <a:rPr lang="sr-Latn-RS" sz="2000" dirty="0"/>
              <a:t>.</a:t>
            </a:r>
            <a:r>
              <a:rPr lang="sr-Cyrl-RS" sz="2000" dirty="0"/>
              <a:t>630,00 дин</a:t>
            </a:r>
          </a:p>
          <a:p>
            <a:pPr algn="just">
              <a:buNone/>
            </a:pPr>
            <a:r>
              <a:rPr lang="sr-Cyrl-RS" sz="2000" dirty="0"/>
              <a:t>   </a:t>
            </a:r>
            <a:endParaRPr lang="sr-Latn-RS" sz="2000" dirty="0"/>
          </a:p>
        </p:txBody>
      </p:sp>
      <p:sp>
        <p:nvSpPr>
          <p:cNvPr id="5" name="Down Arrow 4"/>
          <p:cNvSpPr/>
          <p:nvPr/>
        </p:nvSpPr>
        <p:spPr>
          <a:xfrm>
            <a:off x="1143000" y="3124200"/>
            <a:ext cx="533400" cy="99060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/>
          <p:cNvSpPr/>
          <p:nvPr/>
        </p:nvSpPr>
        <p:spPr>
          <a:xfrm>
            <a:off x="1143000" y="4724400"/>
            <a:ext cx="533400" cy="1219200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endParaRPr lang="sr-Cyrl-RS" dirty="0"/>
          </a:p>
          <a:p>
            <a:pPr algn="ctr">
              <a:buNone/>
            </a:pPr>
            <a:r>
              <a:rPr lang="sr-Cyrl-RS" b="1" dirty="0"/>
              <a:t>На шта се троше јавна средства</a:t>
            </a:r>
            <a:r>
              <a:rPr lang="en-US" b="1" dirty="0"/>
              <a:t>?</a:t>
            </a:r>
          </a:p>
          <a:p>
            <a:pPr algn="just">
              <a:buNone/>
            </a:pPr>
            <a:r>
              <a:rPr lang="en-US" dirty="0"/>
              <a:t>    </a:t>
            </a:r>
            <a:r>
              <a:rPr lang="sr-Cyrl-RS" dirty="0"/>
              <a:t>	</a:t>
            </a:r>
            <a:r>
              <a:rPr lang="sr-Cyrl-RS" sz="2000" dirty="0"/>
              <a:t>Буџет мора бити у равнотежи, што значи да расходи морају одговарати приходима. Укупни планирани расходи и издаци у 2026. години из буџета износе:</a:t>
            </a:r>
          </a:p>
          <a:p>
            <a:pPr algn="just">
              <a:buNone/>
            </a:pPr>
            <a:endParaRPr lang="sr-Cyrl-RS" dirty="0"/>
          </a:p>
          <a:p>
            <a:pPr algn="just">
              <a:buNone/>
            </a:pPr>
            <a:endParaRPr lang="sr-Cyrl-RS" sz="2000" dirty="0"/>
          </a:p>
          <a:p>
            <a:pPr algn="just">
              <a:buNone/>
            </a:pPr>
            <a:r>
              <a:rPr lang="sr-Cyrl-RS" sz="2000" dirty="0"/>
              <a:t>      </a:t>
            </a:r>
            <a:r>
              <a:rPr lang="sr-Cyrl-RS" sz="2000" b="1" dirty="0"/>
              <a:t>Расходи</a:t>
            </a:r>
            <a:r>
              <a:rPr lang="sr-Cyrl-RS" sz="2000" dirty="0"/>
              <a:t> представљају све трошкове општине за плате буџетских корисника, набавку робе и услуга, субвенције,дотације и трансфере, социјалну помоћ и остале трошкове које општина обезбеђује брз дирекне и непосредне накнаде.</a:t>
            </a:r>
          </a:p>
          <a:p>
            <a:pPr algn="just">
              <a:buNone/>
            </a:pPr>
            <a:r>
              <a:rPr lang="sr-Cyrl-RS" sz="2000" dirty="0"/>
              <a:t>      </a:t>
            </a:r>
            <a:r>
              <a:rPr lang="sr-Cyrl-RS" sz="2000" b="1" dirty="0"/>
              <a:t>Издаци</a:t>
            </a:r>
            <a:r>
              <a:rPr lang="sr-Cyrl-RS" sz="2000" dirty="0"/>
              <a:t> представљају трошкове изградње или инвестиционог одржавања већ постојећег објекта, набавку земљишта, машина и опреме неопходне за рад буџетских корисника.</a:t>
            </a:r>
          </a:p>
          <a:p>
            <a:pPr algn="just">
              <a:buNone/>
            </a:pPr>
            <a:r>
              <a:rPr lang="sr-Cyrl-RS" sz="2000" dirty="0"/>
              <a:t>      </a:t>
            </a:r>
            <a:r>
              <a:rPr lang="sr-Cyrl-RS" sz="2000" b="1" dirty="0"/>
              <a:t>Расходи и издаци </a:t>
            </a:r>
            <a:r>
              <a:rPr lang="sr-Cyrl-RS" sz="2000" dirty="0"/>
              <a:t>морају се исказати на законом прописан начин, односно морају се исказати: по програмима који показују колико се троши за извршавање основних надлежности и стратешких циљева општине; по основној намени која показује за коју врсту трошка се средстав издвајају; по функцији која показује функционалну намену за одређену област и по корисницима буџета што показује организацију рада општине.  </a:t>
            </a:r>
          </a:p>
          <a:p>
            <a:pPr algn="just">
              <a:buNone/>
            </a:pPr>
            <a:r>
              <a:rPr lang="sr-Cyrl-RS" sz="2000" dirty="0"/>
              <a:t>       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2209800" y="1981200"/>
            <a:ext cx="4800600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dirty="0"/>
              <a:t>5</a:t>
            </a:r>
            <a:r>
              <a:rPr lang="sr-Cyrl-RS" dirty="0"/>
              <a:t>90</a:t>
            </a:r>
            <a:r>
              <a:rPr lang="sr-Latn-RS" dirty="0"/>
              <a:t>.</a:t>
            </a:r>
            <a:r>
              <a:rPr lang="sr-Cyrl-RS" dirty="0"/>
              <a:t>164</a:t>
            </a:r>
            <a:r>
              <a:rPr lang="sr-Latn-RS" dirty="0"/>
              <a:t>.</a:t>
            </a:r>
            <a:r>
              <a:rPr lang="sr-Cyrl-RS" dirty="0"/>
              <a:t>770,00 динара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sr-Cyrl-RS" b="1" dirty="0"/>
              <a:t>Шта су расходи и издаци буџета</a:t>
            </a:r>
            <a:r>
              <a:rPr lang="en-US" b="1" dirty="0"/>
              <a:t>?</a:t>
            </a:r>
          </a:p>
          <a:p>
            <a:pPr>
              <a:buNone/>
            </a:pPr>
            <a:r>
              <a:rPr lang="sr-Cyrl-RS" sz="2000" dirty="0"/>
              <a:t>Расходи за запослене</a:t>
            </a:r>
          </a:p>
          <a:p>
            <a:pPr>
              <a:buNone/>
            </a:pPr>
            <a:endParaRPr lang="sr-Cyrl-RS" sz="2000" dirty="0"/>
          </a:p>
          <a:p>
            <a:pPr>
              <a:buNone/>
            </a:pPr>
            <a:r>
              <a:rPr lang="sr-Cyrl-RS" sz="2000" dirty="0"/>
              <a:t>Коришћење роба и</a:t>
            </a:r>
          </a:p>
          <a:p>
            <a:pPr>
              <a:buNone/>
            </a:pPr>
            <a:r>
              <a:rPr lang="sr-Cyrl-RS" sz="2000" dirty="0"/>
              <a:t>Услуга</a:t>
            </a:r>
          </a:p>
          <a:p>
            <a:pPr>
              <a:buNone/>
            </a:pPr>
            <a:endParaRPr lang="sr-Cyrl-RS" sz="2000" dirty="0"/>
          </a:p>
          <a:p>
            <a:pPr>
              <a:buNone/>
            </a:pPr>
            <a:r>
              <a:rPr lang="sr-Cyrl-RS" sz="2000" dirty="0"/>
              <a:t>Дотације и трансфери</a:t>
            </a:r>
          </a:p>
          <a:p>
            <a:pPr>
              <a:buNone/>
            </a:pPr>
            <a:endParaRPr lang="sr-Cyrl-RS" sz="2000" dirty="0"/>
          </a:p>
          <a:p>
            <a:pPr>
              <a:buNone/>
            </a:pPr>
            <a:r>
              <a:rPr lang="sr-Cyrl-RS" sz="2000" dirty="0"/>
              <a:t>Остали расходи</a:t>
            </a:r>
          </a:p>
          <a:p>
            <a:pPr>
              <a:buNone/>
            </a:pPr>
            <a:endParaRPr lang="sr-Cyrl-RS" sz="2000" dirty="0"/>
          </a:p>
          <a:p>
            <a:pPr>
              <a:buNone/>
            </a:pPr>
            <a:r>
              <a:rPr lang="sr-Cyrl-RS" sz="2000" dirty="0"/>
              <a:t>Субвенције</a:t>
            </a:r>
          </a:p>
          <a:p>
            <a:pPr>
              <a:buNone/>
            </a:pPr>
            <a:endParaRPr lang="sr-Cyrl-RS" sz="2000" dirty="0"/>
          </a:p>
          <a:p>
            <a:pPr>
              <a:buNone/>
            </a:pPr>
            <a:r>
              <a:rPr lang="sr-Cyrl-RS" sz="2000" dirty="0"/>
              <a:t>Социјална заштита </a:t>
            </a:r>
          </a:p>
          <a:p>
            <a:pPr>
              <a:buNone/>
            </a:pPr>
            <a:endParaRPr lang="sr-Cyrl-RS" sz="2000" dirty="0"/>
          </a:p>
          <a:p>
            <a:pPr>
              <a:buNone/>
            </a:pPr>
            <a:r>
              <a:rPr lang="sr-Cyrl-RS" sz="2000" dirty="0"/>
              <a:t>Буџетска резерва</a:t>
            </a:r>
          </a:p>
          <a:p>
            <a:pPr>
              <a:buNone/>
            </a:pPr>
            <a:endParaRPr lang="sr-Cyrl-RS" sz="2000" dirty="0"/>
          </a:p>
          <a:p>
            <a:pPr>
              <a:buNone/>
            </a:pPr>
            <a:r>
              <a:rPr lang="sr-Cyrl-RS" sz="2000" dirty="0"/>
              <a:t>Капитални издаци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2971800" y="609600"/>
            <a:ext cx="601980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r-Cyrl-RS" dirty="0"/>
              <a:t> </a:t>
            </a:r>
            <a:r>
              <a:rPr lang="sr-Cyrl-RS" sz="1400" dirty="0"/>
              <a:t>Расходи за запослене представљју све трошкове за запослене, како у управи тако и код буџетских корисника. </a:t>
            </a: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2971800" y="1219200"/>
            <a:ext cx="6019800" cy="76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r-Cyrl-RS" sz="1400" dirty="0"/>
              <a:t> Коришћење роба и услуга обухватају сталне трошкове, путне трошкове, услуге по уговору, специјализоване  услуге, трошкове материјала и текуће поправке и одржавање. 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2971800" y="2057400"/>
            <a:ext cx="6019800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r-Cyrl-RS" sz="1400" dirty="0"/>
              <a:t> Дотације и трансфери су трошкови које локална самоуправа има за исплату институцијама које су у примарној надлежности централног/покрајинског нивоа као што су школе, центар за социјални рад, дом здравља. 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2971800" y="3048000"/>
            <a:ext cx="601980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r-Cyrl-RS" sz="1400" dirty="0"/>
              <a:t> Остали расходи обухватају дотације невладиним организацијама, порезе, таксе, новчане казне. </a:t>
            </a:r>
            <a:endParaRPr 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2971800" y="3657600"/>
            <a:ext cx="6019800" cy="609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r-Cyrl-RS" sz="1400" dirty="0"/>
              <a:t> Субвенције се одобравају за функционисање рада јавних предузећа.</a:t>
            </a:r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2971800" y="4343400"/>
            <a:ext cx="6019800" cy="68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r-Cyrl-RS" sz="1400" dirty="0"/>
              <a:t> Социјална заштита обухвата све трошкове исплате социјалне помоћи за различите категорије грађана.</a:t>
            </a:r>
            <a:endParaRPr lang="en-US" sz="1400" dirty="0"/>
          </a:p>
        </p:txBody>
      </p:sp>
      <p:sp>
        <p:nvSpPr>
          <p:cNvPr id="10" name="Rectangle 9"/>
          <p:cNvSpPr/>
          <p:nvPr/>
        </p:nvSpPr>
        <p:spPr>
          <a:xfrm>
            <a:off x="2971800" y="5105400"/>
            <a:ext cx="6019800" cy="68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r-Cyrl-RS" sz="1400" dirty="0"/>
              <a:t> Буџетска резерва представља новац који се користи за непланиране или недовољно планиране сврхе, као и у случају ванредних околности.</a:t>
            </a:r>
            <a:endParaRPr lang="en-US" sz="1400" dirty="0"/>
          </a:p>
        </p:txBody>
      </p:sp>
      <p:sp>
        <p:nvSpPr>
          <p:cNvPr id="11" name="Rectangle 10"/>
          <p:cNvSpPr/>
          <p:nvPr/>
        </p:nvSpPr>
        <p:spPr>
          <a:xfrm>
            <a:off x="2971800" y="5867400"/>
            <a:ext cx="6019800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r-Cyrl-RS" sz="1400" dirty="0"/>
              <a:t> Капитални издаци су трошкови за изградњу нових или инвестиционо одржавање постојећих објеката, набавку опреме, машина земљишта и слично.</a:t>
            </a:r>
            <a:endParaRPr lang="en-US" sz="1400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438400" y="762000"/>
            <a:ext cx="4572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2286000" y="1600200"/>
            <a:ext cx="6096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2514600" y="2514600"/>
            <a:ext cx="3810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1905000" y="3276600"/>
            <a:ext cx="9906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1600200" y="3962400"/>
            <a:ext cx="12192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2209800" y="4725988"/>
            <a:ext cx="685800" cy="746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2057400" y="5487988"/>
            <a:ext cx="838200" cy="746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2209800" y="62484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sr-Cyrl-RS" b="1" dirty="0"/>
              <a:t>Структура планираних расхода и издатака буџета за 2026. годину</a:t>
            </a:r>
            <a:endParaRPr lang="en-US" b="1" dirty="0"/>
          </a:p>
        </p:txBody>
      </p:sp>
      <p:sp>
        <p:nvSpPr>
          <p:cNvPr id="4" name="Oval 3"/>
          <p:cNvSpPr/>
          <p:nvPr/>
        </p:nvSpPr>
        <p:spPr>
          <a:xfrm>
            <a:off x="2971800" y="2362200"/>
            <a:ext cx="2971800" cy="28956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>
                <a:solidFill>
                  <a:schemeClr val="tx1"/>
                </a:solidFill>
              </a:rPr>
              <a:t>Укупни расходи и издаци 590</a:t>
            </a:r>
            <a:r>
              <a:rPr lang="sr-Latn-RS" dirty="0">
                <a:solidFill>
                  <a:schemeClr val="tx1"/>
                </a:solidFill>
              </a:rPr>
              <a:t>.</a:t>
            </a:r>
            <a:r>
              <a:rPr lang="sr-Cyrl-RS" dirty="0">
                <a:solidFill>
                  <a:schemeClr val="tx1"/>
                </a:solidFill>
              </a:rPr>
              <a:t>164</a:t>
            </a:r>
            <a:r>
              <a:rPr lang="sr-Latn-RS" dirty="0">
                <a:solidFill>
                  <a:schemeClr val="tx1"/>
                </a:solidFill>
              </a:rPr>
              <a:t>.</a:t>
            </a:r>
            <a:r>
              <a:rPr lang="sr-Cyrl-RS" dirty="0">
                <a:solidFill>
                  <a:schemeClr val="tx1"/>
                </a:solidFill>
              </a:rPr>
              <a:t>770,00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657600" y="1066800"/>
            <a:ext cx="15240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/>
              <a:t>Расходи за запослене</a:t>
            </a:r>
            <a:r>
              <a:rPr lang="sr-Latn-RS" sz="1400" dirty="0"/>
              <a:t> </a:t>
            </a:r>
            <a:r>
              <a:rPr lang="sr-Latn-RS" sz="1100" dirty="0"/>
              <a:t>1</a:t>
            </a:r>
            <a:r>
              <a:rPr lang="sr-Cyrl-RS" sz="1100" dirty="0"/>
              <a:t>56</a:t>
            </a:r>
            <a:r>
              <a:rPr lang="sr-Latn-RS" sz="1100" dirty="0"/>
              <a:t>.</a:t>
            </a:r>
            <a:r>
              <a:rPr lang="sr-Cyrl-RS" sz="1100" dirty="0"/>
              <a:t>845</a:t>
            </a:r>
            <a:r>
              <a:rPr lang="sr-Latn-RS" sz="1100" dirty="0"/>
              <a:t>.</a:t>
            </a:r>
            <a:r>
              <a:rPr lang="sr-Cyrl-RS" sz="1100" dirty="0"/>
              <a:t>077</a:t>
            </a:r>
            <a:r>
              <a:rPr lang="sr-Latn-RS" sz="1100" dirty="0"/>
              <a:t>,00</a:t>
            </a:r>
            <a:endParaRPr lang="en-US" sz="1100" dirty="0"/>
          </a:p>
        </p:txBody>
      </p:sp>
      <p:sp>
        <p:nvSpPr>
          <p:cNvPr id="6" name="Oval 5"/>
          <p:cNvSpPr/>
          <p:nvPr/>
        </p:nvSpPr>
        <p:spPr>
          <a:xfrm>
            <a:off x="5334000" y="1600200"/>
            <a:ext cx="16002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/>
              <a:t>Коришћење роба и услуга</a:t>
            </a:r>
            <a:endParaRPr lang="sr-Latn-RS" sz="1400" dirty="0"/>
          </a:p>
          <a:p>
            <a:pPr algn="ctr"/>
            <a:r>
              <a:rPr lang="sr-Latn-RS" sz="1100" dirty="0"/>
              <a:t>2</a:t>
            </a:r>
            <a:r>
              <a:rPr lang="sr-Cyrl-RS" sz="1100" dirty="0"/>
              <a:t>31.966.940</a:t>
            </a:r>
            <a:r>
              <a:rPr lang="sr-Latn-RS" sz="1100" dirty="0"/>
              <a:t>,00</a:t>
            </a:r>
            <a:endParaRPr lang="en-US" sz="1100" dirty="0"/>
          </a:p>
        </p:txBody>
      </p:sp>
      <p:sp>
        <p:nvSpPr>
          <p:cNvPr id="7" name="Oval 6"/>
          <p:cNvSpPr/>
          <p:nvPr/>
        </p:nvSpPr>
        <p:spPr>
          <a:xfrm>
            <a:off x="6019800" y="2971800"/>
            <a:ext cx="1524000" cy="12954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/>
              <a:t>Субвенције</a:t>
            </a:r>
            <a:endParaRPr lang="sr-Latn-RS" sz="1400" dirty="0"/>
          </a:p>
          <a:p>
            <a:pPr algn="ctr"/>
            <a:r>
              <a:rPr lang="sr-Cyrl-RS" sz="1100" dirty="0"/>
              <a:t>33.633.224</a:t>
            </a:r>
            <a:r>
              <a:rPr lang="sr-Latn-RS" sz="1100" dirty="0"/>
              <a:t>,00</a:t>
            </a:r>
            <a:endParaRPr lang="en-US" sz="1100" dirty="0"/>
          </a:p>
        </p:txBody>
      </p:sp>
      <p:sp>
        <p:nvSpPr>
          <p:cNvPr id="8" name="Oval 7"/>
          <p:cNvSpPr/>
          <p:nvPr/>
        </p:nvSpPr>
        <p:spPr>
          <a:xfrm>
            <a:off x="5638800" y="4572000"/>
            <a:ext cx="15240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/>
              <a:t>Социјална заштита</a:t>
            </a:r>
            <a:endParaRPr lang="sr-Latn-RS" sz="1400" dirty="0"/>
          </a:p>
          <a:p>
            <a:pPr algn="ctr"/>
            <a:r>
              <a:rPr lang="sr-Cyrl-RS" sz="1100" dirty="0"/>
              <a:t>22.310.000</a:t>
            </a:r>
            <a:r>
              <a:rPr lang="sr-Latn-RS" sz="1100" dirty="0"/>
              <a:t>,00</a:t>
            </a:r>
            <a:endParaRPr lang="en-US" sz="1100" dirty="0"/>
          </a:p>
        </p:txBody>
      </p:sp>
      <p:sp>
        <p:nvSpPr>
          <p:cNvPr id="9" name="Oval 8"/>
          <p:cNvSpPr/>
          <p:nvPr/>
        </p:nvSpPr>
        <p:spPr>
          <a:xfrm>
            <a:off x="3733800" y="5334000"/>
            <a:ext cx="16764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/>
              <a:t>Капитални издаци</a:t>
            </a:r>
            <a:endParaRPr lang="sr-Latn-RS" sz="1400" dirty="0"/>
          </a:p>
          <a:p>
            <a:pPr algn="ctr"/>
            <a:r>
              <a:rPr lang="sr-Cyrl-RS" sz="1100" dirty="0"/>
              <a:t>51.136.058</a:t>
            </a:r>
            <a:r>
              <a:rPr lang="sr-Latn-RS" sz="1100" dirty="0"/>
              <a:t>,00</a:t>
            </a:r>
            <a:endParaRPr lang="en-US" sz="1100" dirty="0"/>
          </a:p>
        </p:txBody>
      </p:sp>
      <p:sp>
        <p:nvSpPr>
          <p:cNvPr id="10" name="Oval 9"/>
          <p:cNvSpPr/>
          <p:nvPr/>
        </p:nvSpPr>
        <p:spPr>
          <a:xfrm>
            <a:off x="2133600" y="1600200"/>
            <a:ext cx="15240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/>
              <a:t>Дотације и трансфери</a:t>
            </a:r>
            <a:endParaRPr lang="sr-Latn-RS" sz="1400" dirty="0"/>
          </a:p>
          <a:p>
            <a:pPr algn="ctr"/>
            <a:r>
              <a:rPr lang="sr-Cyrl-RS" sz="1100" dirty="0"/>
              <a:t>70.071.871</a:t>
            </a:r>
            <a:r>
              <a:rPr lang="sr-Latn-RS" sz="1100" dirty="0"/>
              <a:t>,00</a:t>
            </a:r>
            <a:endParaRPr lang="en-US" sz="1100" dirty="0"/>
          </a:p>
        </p:txBody>
      </p:sp>
      <p:sp>
        <p:nvSpPr>
          <p:cNvPr id="11" name="Oval 10"/>
          <p:cNvSpPr/>
          <p:nvPr/>
        </p:nvSpPr>
        <p:spPr>
          <a:xfrm>
            <a:off x="1371600" y="2895600"/>
            <a:ext cx="1524000" cy="13716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/>
              <a:t>Остали расходи</a:t>
            </a:r>
            <a:endParaRPr lang="sr-Latn-RS" sz="1400" dirty="0"/>
          </a:p>
          <a:p>
            <a:pPr algn="ctr"/>
            <a:r>
              <a:rPr lang="sr-Cyrl-RS" sz="1100" dirty="0"/>
              <a:t>18.701.600</a:t>
            </a:r>
            <a:r>
              <a:rPr lang="sr-Latn-RS" sz="1100" dirty="0"/>
              <a:t>,00</a:t>
            </a:r>
            <a:endParaRPr lang="en-US" sz="1100" dirty="0"/>
          </a:p>
        </p:txBody>
      </p:sp>
      <p:sp>
        <p:nvSpPr>
          <p:cNvPr id="12" name="Oval 11"/>
          <p:cNvSpPr/>
          <p:nvPr/>
        </p:nvSpPr>
        <p:spPr>
          <a:xfrm>
            <a:off x="1905000" y="4572000"/>
            <a:ext cx="15240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/>
              <a:t>Средства резерве</a:t>
            </a:r>
            <a:endParaRPr lang="sr-Latn-RS" sz="1400" dirty="0"/>
          </a:p>
          <a:p>
            <a:pPr algn="ctr"/>
            <a:r>
              <a:rPr lang="sr-Cyrl-RS" sz="1100" dirty="0"/>
              <a:t>5.500.000</a:t>
            </a:r>
            <a:r>
              <a:rPr lang="sr-Latn-RS" sz="1100" dirty="0"/>
              <a:t>,00</a:t>
            </a:r>
            <a:endParaRPr lang="en-US" sz="1100" dirty="0"/>
          </a:p>
        </p:txBody>
      </p:sp>
      <p:cxnSp>
        <p:nvCxnSpPr>
          <p:cNvPr id="32" name="Straight Connector 31"/>
          <p:cNvCxnSpPr>
            <a:stCxn id="10" idx="7"/>
          </p:cNvCxnSpPr>
          <p:nvPr/>
        </p:nvCxnSpPr>
        <p:spPr>
          <a:xfrm rot="5400000" flipH="1" flipV="1">
            <a:off x="3532935" y="1654082"/>
            <a:ext cx="26146" cy="2231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181600" y="1752600"/>
            <a:ext cx="304800" cy="76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6200000" flipH="1">
            <a:off x="6515100" y="2781300"/>
            <a:ext cx="2286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7" idx="4"/>
          </p:cNvCxnSpPr>
          <p:nvPr/>
        </p:nvCxnSpPr>
        <p:spPr>
          <a:xfrm rot="5400000">
            <a:off x="6553200" y="4343400"/>
            <a:ext cx="3048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8" idx="3"/>
          </p:cNvCxnSpPr>
          <p:nvPr/>
        </p:nvCxnSpPr>
        <p:spPr>
          <a:xfrm rot="5400000">
            <a:off x="5546819" y="5476036"/>
            <a:ext cx="178550" cy="45178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3200400" y="5638800"/>
            <a:ext cx="533400" cy="228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11" idx="4"/>
          </p:cNvCxnSpPr>
          <p:nvPr/>
        </p:nvCxnSpPr>
        <p:spPr>
          <a:xfrm rot="16200000" flipH="1">
            <a:off x="2057400" y="4343400"/>
            <a:ext cx="381000" cy="228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10" idx="3"/>
          </p:cNvCxnSpPr>
          <p:nvPr/>
        </p:nvCxnSpPr>
        <p:spPr>
          <a:xfrm rot="5400000">
            <a:off x="2155918" y="2694735"/>
            <a:ext cx="254750" cy="14698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sr-Cyrl-RS" b="1" dirty="0"/>
              <a:t>Шта се променило у односу на 2025. годину</a:t>
            </a:r>
            <a:r>
              <a:rPr lang="en-US" b="1" dirty="0"/>
              <a:t>?</a:t>
            </a:r>
            <a:endParaRPr lang="sr-Cyrl-RS" b="1" dirty="0"/>
          </a:p>
          <a:p>
            <a:pPr algn="just">
              <a:buNone/>
            </a:pPr>
            <a:r>
              <a:rPr lang="sr-Cyrl-RS" dirty="0"/>
              <a:t>   </a:t>
            </a:r>
            <a:r>
              <a:rPr lang="sr-Cyrl-RS" sz="2000" dirty="0"/>
              <a:t>Укупни трошкови наше општине у 2026. години су се смањили у односу на последњу измену Одлуке о буџету за 2025. годину за 42.507.433,00 динара, односно за 6,7%.</a:t>
            </a:r>
          </a:p>
          <a:p>
            <a:pPr algn="just">
              <a:buNone/>
            </a:pPr>
            <a:r>
              <a:rPr lang="sr-Cyrl-RS" sz="2000" dirty="0"/>
              <a:t>                           </a:t>
            </a:r>
          </a:p>
          <a:p>
            <a:pPr algn="just">
              <a:buNone/>
            </a:pPr>
            <a:r>
              <a:rPr lang="sr-Cyrl-RS" sz="2000" dirty="0"/>
              <a:t>                           - Расходи из области социјалне заштите су смањени за </a:t>
            </a:r>
          </a:p>
          <a:p>
            <a:pPr algn="just">
              <a:buNone/>
            </a:pPr>
            <a:r>
              <a:rPr lang="sr-Cyrl-RS" sz="2000" dirty="0"/>
              <a:t>                              2.354.758,00 динара</a:t>
            </a:r>
            <a:endParaRPr lang="sr-Latn-RS" sz="2000" dirty="0"/>
          </a:p>
          <a:p>
            <a:pPr algn="just">
              <a:buNone/>
            </a:pPr>
            <a:r>
              <a:rPr lang="sr-Latn-RS" sz="2000" dirty="0"/>
              <a:t>                          </a:t>
            </a:r>
            <a:r>
              <a:rPr lang="sr-Cyrl-RS" sz="2000" dirty="0"/>
              <a:t> -  Коришћење роба и услуга су смањени су за  4</a:t>
            </a:r>
            <a:r>
              <a:rPr lang="sr-Latn-RS" sz="2000" dirty="0"/>
              <a:t>3</a:t>
            </a:r>
            <a:r>
              <a:rPr lang="sr-Cyrl-RS" sz="2000" dirty="0"/>
              <a:t>.</a:t>
            </a:r>
            <a:r>
              <a:rPr lang="sr-Latn-RS" sz="2000" dirty="0"/>
              <a:t>859</a:t>
            </a:r>
            <a:r>
              <a:rPr lang="sr-Cyrl-RS" sz="2000" dirty="0"/>
              <a:t>.520,00 дин.</a:t>
            </a:r>
          </a:p>
          <a:p>
            <a:pPr algn="just">
              <a:buNone/>
            </a:pPr>
            <a:r>
              <a:rPr lang="sr-Cyrl-RS" sz="2000" dirty="0"/>
              <a:t>                           - Капитални издаци су смањени за 19.430.556,00 динара</a:t>
            </a:r>
          </a:p>
          <a:p>
            <a:pPr algn="just">
              <a:buNone/>
            </a:pPr>
            <a:r>
              <a:rPr lang="sr-Cyrl-RS" sz="2000" dirty="0"/>
              <a:t>                           - Остали расходи су смањени за 6.506.770,00 дин.</a:t>
            </a:r>
          </a:p>
          <a:p>
            <a:pPr algn="just">
              <a:buNone/>
            </a:pPr>
            <a:r>
              <a:rPr lang="sr-Cyrl-RS" sz="2000" dirty="0"/>
              <a:t>                            </a:t>
            </a:r>
          </a:p>
          <a:p>
            <a:pPr algn="just">
              <a:buNone/>
            </a:pPr>
            <a:r>
              <a:rPr lang="sr-Cyrl-RS" sz="2000" dirty="0"/>
              <a:t>                           </a:t>
            </a:r>
          </a:p>
          <a:p>
            <a:pPr algn="just">
              <a:buNone/>
            </a:pPr>
            <a:r>
              <a:rPr lang="sr-Cyrl-RS" sz="2000" dirty="0"/>
              <a:t>		            - Расходи за запослене су повећани за 5.612.087,00 динара</a:t>
            </a:r>
          </a:p>
          <a:p>
            <a:pPr algn="just">
              <a:buNone/>
            </a:pPr>
            <a:r>
              <a:rPr lang="sr-Latn-RS" sz="2000" dirty="0"/>
              <a:t>                            </a:t>
            </a:r>
            <a:r>
              <a:rPr lang="sr-Cyrl-RS" sz="2000" dirty="0"/>
              <a:t>- Средства резерве су повећана за 4.829.461,00 динаран.</a:t>
            </a:r>
          </a:p>
          <a:p>
            <a:pPr algn="just">
              <a:buNone/>
            </a:pPr>
            <a:r>
              <a:rPr lang="sr-Cyrl-RS" sz="2000" dirty="0"/>
              <a:t>                            - Субвенције су повећане за 15.508.008.,00</a:t>
            </a:r>
          </a:p>
          <a:p>
            <a:pPr algn="just">
              <a:buNone/>
            </a:pPr>
            <a:r>
              <a:rPr lang="sr-Cyrl-RS" sz="2000" dirty="0"/>
              <a:t>                            - Дотације и трансфери су повећана за 3.694.615</a:t>
            </a:r>
            <a:r>
              <a:rPr lang="sr-Latn-RS" sz="2000" dirty="0"/>
              <a:t>,00</a:t>
            </a:r>
            <a:r>
              <a:rPr lang="sr-Cyrl-RS" sz="2000" dirty="0"/>
              <a:t> дин</a:t>
            </a:r>
            <a:endParaRPr lang="en-US" sz="2000" dirty="0"/>
          </a:p>
        </p:txBody>
      </p:sp>
      <p:sp>
        <p:nvSpPr>
          <p:cNvPr id="4" name="Up Arrow 3"/>
          <p:cNvSpPr/>
          <p:nvPr/>
        </p:nvSpPr>
        <p:spPr>
          <a:xfrm>
            <a:off x="762000" y="4724400"/>
            <a:ext cx="484632" cy="1371600"/>
          </a:xfrm>
          <a:prstGeom prst="up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762000" y="2286000"/>
            <a:ext cx="484632" cy="1524000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81000" y="0"/>
            <a:ext cx="9525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sr-Cyrl-RS" b="1" dirty="0"/>
              <a:t>Расходи буџета по програмима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0" y="762000"/>
          <a:ext cx="8305800" cy="56311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1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7280">
                <a:tc>
                  <a:txBody>
                    <a:bodyPr/>
                    <a:lstStyle/>
                    <a:p>
                      <a:r>
                        <a:rPr lang="sr-Cyrl-RS" sz="1400" dirty="0"/>
                        <a:t>Програм 1. Становање, урбанизам и просторно планирање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8.584.000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432">
                <a:tc>
                  <a:txBody>
                    <a:bodyPr/>
                    <a:lstStyle/>
                    <a:p>
                      <a:r>
                        <a:rPr lang="sr-Cyrl-RS" sz="1400" dirty="0"/>
                        <a:t>Програм 2. Комунална делатност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47.645.980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9384">
                <a:tc>
                  <a:txBody>
                    <a:bodyPr/>
                    <a:lstStyle/>
                    <a:p>
                      <a:r>
                        <a:rPr lang="sr-Cyrl-RS" sz="1400" dirty="0"/>
                        <a:t>Програм 3. Локални економски развој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/>
                        <a:t>1.000.000,00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536">
                <a:tc>
                  <a:txBody>
                    <a:bodyPr/>
                    <a:lstStyle/>
                    <a:p>
                      <a:r>
                        <a:rPr lang="sr-Cyrl-RS" sz="1400" dirty="0"/>
                        <a:t>Програм 4. Развој туризма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20.261.219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648">
                <a:tc>
                  <a:txBody>
                    <a:bodyPr/>
                    <a:lstStyle/>
                    <a:p>
                      <a:r>
                        <a:rPr lang="sr-Cyrl-RS" sz="1400" dirty="0"/>
                        <a:t>Програм 5. Пољопривреда и рурални развој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12.480.000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648">
                <a:tc>
                  <a:txBody>
                    <a:bodyPr/>
                    <a:lstStyle/>
                    <a:p>
                      <a:r>
                        <a:rPr lang="sr-Cyrl-RS" sz="1400" dirty="0"/>
                        <a:t>Програм 6. Заштита животне средине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13.810.000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5648">
                <a:tc>
                  <a:txBody>
                    <a:bodyPr/>
                    <a:lstStyle/>
                    <a:p>
                      <a:r>
                        <a:rPr lang="sr-Cyrl-RS" sz="1400" dirty="0"/>
                        <a:t>Програм 7. Организација саобраћаја и саобраћајне инфраструктура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51.287.244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5648">
                <a:tc>
                  <a:txBody>
                    <a:bodyPr/>
                    <a:lstStyle/>
                    <a:p>
                      <a:r>
                        <a:rPr lang="sr-Cyrl-RS" sz="1400" dirty="0"/>
                        <a:t>Програм 8. Предшколско васпитање и образовање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76.440.436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5648">
                <a:tc>
                  <a:txBody>
                    <a:bodyPr/>
                    <a:lstStyle/>
                    <a:p>
                      <a:r>
                        <a:rPr lang="sr-Cyrl-RS" sz="1400" dirty="0"/>
                        <a:t>Програм 9. Основно образовање и васпитање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41.176.000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5648">
                <a:tc>
                  <a:txBody>
                    <a:bodyPr/>
                    <a:lstStyle/>
                    <a:p>
                      <a:r>
                        <a:rPr lang="sr-Cyrl-RS" sz="1400" dirty="0"/>
                        <a:t>Програм 10. Средње образовање и васпитање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25.216.625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3168">
                <a:tc>
                  <a:txBody>
                    <a:bodyPr/>
                    <a:lstStyle/>
                    <a:p>
                      <a:r>
                        <a:rPr lang="sr-Cyrl-RS" sz="1400" dirty="0"/>
                        <a:t>Програм 11. Социјална и дечија заштита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32.270.000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3168">
                <a:tc>
                  <a:txBody>
                    <a:bodyPr/>
                    <a:lstStyle/>
                    <a:p>
                      <a:r>
                        <a:rPr lang="sr-Cyrl-RS" sz="1400" dirty="0"/>
                        <a:t>Програм 12. Здравствена заштита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5.624.185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3168">
                <a:tc>
                  <a:txBody>
                    <a:bodyPr/>
                    <a:lstStyle/>
                    <a:p>
                      <a:r>
                        <a:rPr lang="sr-Cyrl-RS" sz="1400" dirty="0"/>
                        <a:t>Програм 13. Развој културе и информисања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34.014.024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3168">
                <a:tc>
                  <a:txBody>
                    <a:bodyPr/>
                    <a:lstStyle/>
                    <a:p>
                      <a:r>
                        <a:rPr lang="sr-Cyrl-RS" sz="1400" dirty="0"/>
                        <a:t>Програм 14. Развој спорта и омладине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7.000.000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3168">
                <a:tc>
                  <a:txBody>
                    <a:bodyPr/>
                    <a:lstStyle/>
                    <a:p>
                      <a:r>
                        <a:rPr lang="sr-Cyrl-RS" sz="1400" dirty="0"/>
                        <a:t>Програм 15. Опште услуге локалне самоуправе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153.856.066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3168">
                <a:tc>
                  <a:txBody>
                    <a:bodyPr/>
                    <a:lstStyle/>
                    <a:p>
                      <a:r>
                        <a:rPr lang="sr-Cyrl-RS" sz="1400" dirty="0"/>
                        <a:t>Програм 16. Политички систем локалне самоуправе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36.918.267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76377">
                <a:tc>
                  <a:txBody>
                    <a:bodyPr/>
                    <a:lstStyle/>
                    <a:p>
                      <a:r>
                        <a:rPr lang="sr-Cyrl-RS" sz="1400" dirty="0"/>
                        <a:t>Програм 17. Енергетска ефикасност и обновљиви извори енергије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22.580.724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76377">
                <a:tc>
                  <a:txBody>
                    <a:bodyPr/>
                    <a:lstStyle/>
                    <a:p>
                      <a:r>
                        <a:rPr lang="sr-Cyrl-RS" sz="1400" dirty="0"/>
                        <a:t>Укупни расходи по програмима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590.164.770,00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sr-Cyrl-RS" b="1" dirty="0">
                <a:solidFill>
                  <a:schemeClr val="tx1"/>
                </a:solidFill>
              </a:rPr>
              <a:t>Структура расхода по буџетским програмима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810000" y="2438400"/>
            <a:ext cx="1981200" cy="19812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400" dirty="0">
                <a:solidFill>
                  <a:schemeClr val="tx1"/>
                </a:solidFill>
              </a:rPr>
              <a:t>590.164.770,</a:t>
            </a:r>
            <a:r>
              <a:rPr lang="sr-Cyrl-RS" sz="1400" dirty="0">
                <a:solidFill>
                  <a:schemeClr val="tx1"/>
                </a:solidFill>
              </a:rPr>
              <a:t>00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90800" y="1143000"/>
            <a:ext cx="12192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/>
              <a:t>Становање,</a:t>
            </a:r>
          </a:p>
          <a:p>
            <a:pPr algn="ctr"/>
            <a:r>
              <a:rPr lang="sr-Cyrl-RS" sz="1200" dirty="0"/>
              <a:t>урбанизам и прострорно планирање </a:t>
            </a:r>
            <a:r>
              <a:rPr lang="sr-Latn-RS" sz="1200" dirty="0"/>
              <a:t>8.584.000</a:t>
            </a:r>
            <a:r>
              <a:rPr lang="sr-Cyrl-RS" sz="1200" dirty="0"/>
              <a:t>,00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3962400" y="1295400"/>
            <a:ext cx="11430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/>
              <a:t>Комунална делатност</a:t>
            </a:r>
            <a:endParaRPr lang="sr-Latn-RS" sz="1200" dirty="0"/>
          </a:p>
          <a:p>
            <a:pPr algn="ctr"/>
            <a:r>
              <a:rPr lang="sr-Latn-RS" sz="1200" dirty="0"/>
              <a:t>47.645.980,00</a:t>
            </a:r>
            <a:endParaRPr lang="en-US" sz="1200" dirty="0"/>
          </a:p>
        </p:txBody>
      </p:sp>
      <p:sp>
        <p:nvSpPr>
          <p:cNvPr id="8" name="Rectangle 7"/>
          <p:cNvSpPr/>
          <p:nvPr/>
        </p:nvSpPr>
        <p:spPr>
          <a:xfrm>
            <a:off x="6248400" y="2438400"/>
            <a:ext cx="12192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/>
              <a:t> Саобраћај и саобраћајна структура</a:t>
            </a:r>
          </a:p>
          <a:p>
            <a:pPr algn="ctr"/>
            <a:r>
              <a:rPr lang="sr-Latn-RS" sz="1200" dirty="0"/>
              <a:t>51.287.244</a:t>
            </a:r>
            <a:r>
              <a:rPr lang="sr-Cyrl-RS" sz="1200" dirty="0"/>
              <a:t>,00 </a:t>
            </a:r>
          </a:p>
          <a:p>
            <a:pPr algn="ctr"/>
            <a:endParaRPr lang="en-US" sz="1200" dirty="0"/>
          </a:p>
        </p:txBody>
      </p:sp>
      <p:sp>
        <p:nvSpPr>
          <p:cNvPr id="11" name="Rectangle 10"/>
          <p:cNvSpPr/>
          <p:nvPr/>
        </p:nvSpPr>
        <p:spPr>
          <a:xfrm>
            <a:off x="5334000" y="990600"/>
            <a:ext cx="1066800" cy="990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/>
              <a:t>Локални економски развој 1.000.000,00</a:t>
            </a:r>
            <a:endParaRPr lang="en-US" sz="1200" dirty="0"/>
          </a:p>
        </p:txBody>
      </p:sp>
      <p:sp>
        <p:nvSpPr>
          <p:cNvPr id="12" name="Rectangle 11"/>
          <p:cNvSpPr/>
          <p:nvPr/>
        </p:nvSpPr>
        <p:spPr>
          <a:xfrm>
            <a:off x="1219200" y="1752600"/>
            <a:ext cx="12954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/>
              <a:t>Пољопривреда и рурални развој </a:t>
            </a:r>
            <a:r>
              <a:rPr lang="sr-Latn-RS" sz="1200" dirty="0"/>
              <a:t>12.480.000</a:t>
            </a:r>
            <a:r>
              <a:rPr lang="sr-Cyrl-RS" sz="1200" dirty="0"/>
              <a:t>,00</a:t>
            </a:r>
            <a:endParaRPr lang="en-US" sz="1200" dirty="0"/>
          </a:p>
        </p:txBody>
      </p:sp>
      <p:sp>
        <p:nvSpPr>
          <p:cNvPr id="13" name="Rectangle 12"/>
          <p:cNvSpPr/>
          <p:nvPr/>
        </p:nvSpPr>
        <p:spPr>
          <a:xfrm>
            <a:off x="1219200" y="3048000"/>
            <a:ext cx="12192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/>
              <a:t>Опште услуге локалне самоуправе</a:t>
            </a:r>
          </a:p>
          <a:p>
            <a:pPr algn="ctr"/>
            <a:r>
              <a:rPr lang="sr-Latn-RS" sz="1200" dirty="0"/>
              <a:t>153.856.066,00</a:t>
            </a:r>
            <a:endParaRPr lang="en-US" sz="1200" dirty="0"/>
          </a:p>
        </p:txBody>
      </p:sp>
      <p:sp>
        <p:nvSpPr>
          <p:cNvPr id="14" name="Rectangle 13"/>
          <p:cNvSpPr/>
          <p:nvPr/>
        </p:nvSpPr>
        <p:spPr>
          <a:xfrm>
            <a:off x="2514600" y="2743200"/>
            <a:ext cx="11430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/>
              <a:t>Заштита животне средине </a:t>
            </a:r>
            <a:r>
              <a:rPr lang="sr-Latn-RS" sz="1200" dirty="0"/>
              <a:t>13.810.000</a:t>
            </a:r>
            <a:r>
              <a:rPr lang="sr-Cyrl-RS" sz="1200" dirty="0"/>
              <a:t>,00 </a:t>
            </a:r>
            <a:endParaRPr lang="en-US" sz="1200" dirty="0"/>
          </a:p>
        </p:txBody>
      </p:sp>
      <p:sp>
        <p:nvSpPr>
          <p:cNvPr id="15" name="Rectangle 14"/>
          <p:cNvSpPr/>
          <p:nvPr/>
        </p:nvSpPr>
        <p:spPr>
          <a:xfrm>
            <a:off x="1295400" y="4114800"/>
            <a:ext cx="13716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/>
              <a:t>Политички систем локалне самоуправе</a:t>
            </a:r>
          </a:p>
          <a:p>
            <a:pPr algn="ctr"/>
            <a:r>
              <a:rPr lang="sr-Latn-RS" sz="1200" dirty="0"/>
              <a:t>36.918.267</a:t>
            </a:r>
            <a:r>
              <a:rPr lang="sr-Cyrl-RS" sz="1200" dirty="0"/>
              <a:t>,00</a:t>
            </a:r>
            <a:endParaRPr lang="en-US" sz="1200" dirty="0"/>
          </a:p>
        </p:txBody>
      </p:sp>
      <p:sp>
        <p:nvSpPr>
          <p:cNvPr id="16" name="Rectangle 15"/>
          <p:cNvSpPr/>
          <p:nvPr/>
        </p:nvSpPr>
        <p:spPr>
          <a:xfrm>
            <a:off x="1676400" y="5105400"/>
            <a:ext cx="1447800" cy="10668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/>
              <a:t>Енергетска ефикасност  и обновљиви извори енергије</a:t>
            </a:r>
          </a:p>
          <a:p>
            <a:pPr algn="ctr"/>
            <a:r>
              <a:rPr lang="sr-Latn-RS" sz="1200" dirty="0"/>
              <a:t>22.580.724</a:t>
            </a:r>
            <a:r>
              <a:rPr lang="sr-Cyrl-RS" sz="1200" dirty="0"/>
              <a:t>,00</a:t>
            </a:r>
            <a:endParaRPr lang="en-US" sz="1200" dirty="0"/>
          </a:p>
        </p:txBody>
      </p:sp>
      <p:sp>
        <p:nvSpPr>
          <p:cNvPr id="17" name="Rectangle 16"/>
          <p:cNvSpPr/>
          <p:nvPr/>
        </p:nvSpPr>
        <p:spPr>
          <a:xfrm>
            <a:off x="7543800" y="3200400"/>
            <a:ext cx="1143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/>
              <a:t>Предшколско васпитање</a:t>
            </a:r>
          </a:p>
          <a:p>
            <a:pPr algn="ctr"/>
            <a:r>
              <a:rPr lang="sr-Latn-RS" sz="1200" dirty="0"/>
              <a:t>76.440.436</a:t>
            </a:r>
            <a:r>
              <a:rPr lang="sr-Cyrl-RS" sz="1200" dirty="0"/>
              <a:t>,00</a:t>
            </a:r>
            <a:endParaRPr lang="en-US" sz="1200" dirty="0"/>
          </a:p>
        </p:txBody>
      </p:sp>
      <p:sp>
        <p:nvSpPr>
          <p:cNvPr id="18" name="Rectangle 17"/>
          <p:cNvSpPr/>
          <p:nvPr/>
        </p:nvSpPr>
        <p:spPr>
          <a:xfrm>
            <a:off x="6172200" y="3733800"/>
            <a:ext cx="1143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/>
              <a:t>Основно образовање</a:t>
            </a:r>
          </a:p>
          <a:p>
            <a:pPr algn="ctr"/>
            <a:r>
              <a:rPr lang="sr-Latn-RS" sz="1200" dirty="0"/>
              <a:t>41.176.000</a:t>
            </a:r>
            <a:r>
              <a:rPr lang="sr-Cyrl-RS" sz="1200" dirty="0"/>
              <a:t>,00</a:t>
            </a:r>
            <a:endParaRPr lang="en-US" sz="1200" dirty="0"/>
          </a:p>
        </p:txBody>
      </p:sp>
      <p:sp>
        <p:nvSpPr>
          <p:cNvPr id="19" name="Rectangle 18"/>
          <p:cNvSpPr/>
          <p:nvPr/>
        </p:nvSpPr>
        <p:spPr>
          <a:xfrm>
            <a:off x="6629400" y="1371600"/>
            <a:ext cx="1143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/>
              <a:t>Развој туризма</a:t>
            </a:r>
          </a:p>
          <a:p>
            <a:pPr algn="ctr"/>
            <a:r>
              <a:rPr lang="sr-Latn-RS" sz="1200" dirty="0"/>
              <a:t>20.261.219</a:t>
            </a:r>
            <a:r>
              <a:rPr lang="sr-Cyrl-RS" sz="1200" dirty="0"/>
              <a:t>,00</a:t>
            </a:r>
            <a:endParaRPr lang="en-US" sz="1200" dirty="0"/>
          </a:p>
        </p:txBody>
      </p:sp>
      <p:sp>
        <p:nvSpPr>
          <p:cNvPr id="20" name="Rectangle 19"/>
          <p:cNvSpPr/>
          <p:nvPr/>
        </p:nvSpPr>
        <p:spPr>
          <a:xfrm>
            <a:off x="3962400" y="5562600"/>
            <a:ext cx="11430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/>
              <a:t>Развој културе и информисања</a:t>
            </a:r>
          </a:p>
          <a:p>
            <a:pPr algn="ctr"/>
            <a:r>
              <a:rPr lang="sr-Latn-RS" sz="1200" dirty="0"/>
              <a:t>34.014.024</a:t>
            </a:r>
            <a:r>
              <a:rPr lang="sr-Cyrl-RS" sz="1200" dirty="0"/>
              <a:t>,00</a:t>
            </a:r>
            <a:endParaRPr lang="en-US" sz="1200" dirty="0"/>
          </a:p>
        </p:txBody>
      </p:sp>
      <p:sp>
        <p:nvSpPr>
          <p:cNvPr id="21" name="Rectangle 20"/>
          <p:cNvSpPr/>
          <p:nvPr/>
        </p:nvSpPr>
        <p:spPr>
          <a:xfrm>
            <a:off x="4495800" y="4495800"/>
            <a:ext cx="11430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/>
              <a:t>Здравствена заштита</a:t>
            </a:r>
          </a:p>
          <a:p>
            <a:pPr algn="ctr"/>
            <a:r>
              <a:rPr lang="sr-Latn-RS" sz="1200" dirty="0"/>
              <a:t>5.624.185</a:t>
            </a:r>
            <a:r>
              <a:rPr lang="sr-Cyrl-RS" sz="1200" dirty="0"/>
              <a:t>,00</a:t>
            </a:r>
            <a:endParaRPr lang="en-US" sz="1200" dirty="0"/>
          </a:p>
        </p:txBody>
      </p:sp>
      <p:sp>
        <p:nvSpPr>
          <p:cNvPr id="22" name="Rectangle 21"/>
          <p:cNvSpPr/>
          <p:nvPr/>
        </p:nvSpPr>
        <p:spPr>
          <a:xfrm>
            <a:off x="3276600" y="4572000"/>
            <a:ext cx="10668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/>
              <a:t>Развој спорта и омладине</a:t>
            </a:r>
          </a:p>
          <a:p>
            <a:pPr algn="ctr"/>
            <a:r>
              <a:rPr lang="sr-Latn-RS" sz="1200" dirty="0"/>
              <a:t>7.000.000,00</a:t>
            </a:r>
            <a:endParaRPr lang="en-US" sz="1200" dirty="0"/>
          </a:p>
        </p:txBody>
      </p:sp>
      <p:sp>
        <p:nvSpPr>
          <p:cNvPr id="23" name="Rectangle 22"/>
          <p:cNvSpPr/>
          <p:nvPr/>
        </p:nvSpPr>
        <p:spPr>
          <a:xfrm>
            <a:off x="5715000" y="5410200"/>
            <a:ext cx="11430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/>
              <a:t>Социјална и дечија заштита</a:t>
            </a:r>
          </a:p>
          <a:p>
            <a:pPr algn="ctr"/>
            <a:r>
              <a:rPr lang="sr-Latn-RS" sz="1200" dirty="0"/>
              <a:t>32.270.000</a:t>
            </a:r>
            <a:r>
              <a:rPr lang="sr-Cyrl-RS" sz="1200" dirty="0"/>
              <a:t>,00</a:t>
            </a:r>
          </a:p>
          <a:p>
            <a:pPr algn="ctr"/>
            <a:endParaRPr lang="en-US" sz="1200" dirty="0"/>
          </a:p>
        </p:txBody>
      </p:sp>
      <p:sp>
        <p:nvSpPr>
          <p:cNvPr id="24" name="Rectangle 23"/>
          <p:cNvSpPr/>
          <p:nvPr/>
        </p:nvSpPr>
        <p:spPr>
          <a:xfrm>
            <a:off x="6934200" y="5029200"/>
            <a:ext cx="12954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/>
              <a:t>Средње образовање </a:t>
            </a:r>
            <a:r>
              <a:rPr lang="sr-Latn-RS" sz="1200" dirty="0"/>
              <a:t>25.216.625</a:t>
            </a:r>
            <a:r>
              <a:rPr lang="sr-Cyrl-RS" sz="1200" dirty="0"/>
              <a:t>,00</a:t>
            </a:r>
            <a:endParaRPr lang="en-US" sz="1200" dirty="0"/>
          </a:p>
        </p:txBody>
      </p:sp>
      <p:cxnSp>
        <p:nvCxnSpPr>
          <p:cNvPr id="28" name="Straight Connector 27"/>
          <p:cNvCxnSpPr>
            <a:stCxn id="5" idx="2"/>
            <a:endCxn id="4" idx="1"/>
          </p:cNvCxnSpPr>
          <p:nvPr/>
        </p:nvCxnSpPr>
        <p:spPr>
          <a:xfrm rot="16200000" flipH="1">
            <a:off x="3314700" y="1943100"/>
            <a:ext cx="671140" cy="89974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7" idx="2"/>
            <a:endCxn id="4" idx="0"/>
          </p:cNvCxnSpPr>
          <p:nvPr/>
        </p:nvCxnSpPr>
        <p:spPr>
          <a:xfrm rot="16200000" flipH="1">
            <a:off x="4552950" y="2190750"/>
            <a:ext cx="228600" cy="2667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11" idx="2"/>
          </p:cNvCxnSpPr>
          <p:nvPr/>
        </p:nvCxnSpPr>
        <p:spPr>
          <a:xfrm rot="5400000">
            <a:off x="5257800" y="1905000"/>
            <a:ext cx="533400" cy="685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endCxn id="4" idx="7"/>
          </p:cNvCxnSpPr>
          <p:nvPr/>
        </p:nvCxnSpPr>
        <p:spPr>
          <a:xfrm rot="10800000" flipV="1">
            <a:off x="5501060" y="2209800"/>
            <a:ext cx="1128340" cy="51874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12" idx="3"/>
          </p:cNvCxnSpPr>
          <p:nvPr/>
        </p:nvCxnSpPr>
        <p:spPr>
          <a:xfrm>
            <a:off x="2514600" y="2209800"/>
            <a:ext cx="1524000" cy="609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endCxn id="4" idx="2"/>
          </p:cNvCxnSpPr>
          <p:nvPr/>
        </p:nvCxnSpPr>
        <p:spPr>
          <a:xfrm>
            <a:off x="3657600" y="3352800"/>
            <a:ext cx="152400" cy="76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endCxn id="8" idx="1"/>
          </p:cNvCxnSpPr>
          <p:nvPr/>
        </p:nvCxnSpPr>
        <p:spPr>
          <a:xfrm flipV="1">
            <a:off x="5715000" y="2895600"/>
            <a:ext cx="533400" cy="76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17" idx="1"/>
            <a:endCxn id="4" idx="6"/>
          </p:cNvCxnSpPr>
          <p:nvPr/>
        </p:nvCxnSpPr>
        <p:spPr>
          <a:xfrm rot="10800000">
            <a:off x="5791200" y="3429000"/>
            <a:ext cx="1752600" cy="1905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endCxn id="18" idx="1"/>
          </p:cNvCxnSpPr>
          <p:nvPr/>
        </p:nvCxnSpPr>
        <p:spPr>
          <a:xfrm>
            <a:off x="5638800" y="3886200"/>
            <a:ext cx="533400" cy="2667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6200000" flipH="1">
            <a:off x="5562600" y="4038600"/>
            <a:ext cx="1371600" cy="1371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4" idx="5"/>
          </p:cNvCxnSpPr>
          <p:nvPr/>
        </p:nvCxnSpPr>
        <p:spPr>
          <a:xfrm rot="16200000" flipH="1">
            <a:off x="5272460" y="4358060"/>
            <a:ext cx="1266080" cy="8088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4" idx="4"/>
            <a:endCxn id="21" idx="0"/>
          </p:cNvCxnSpPr>
          <p:nvPr/>
        </p:nvCxnSpPr>
        <p:spPr>
          <a:xfrm rot="16200000" flipH="1">
            <a:off x="4895850" y="4324350"/>
            <a:ext cx="76200" cy="2667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3810794" y="4953000"/>
            <a:ext cx="1218406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4" idx="3"/>
          </p:cNvCxnSpPr>
          <p:nvPr/>
        </p:nvCxnSpPr>
        <p:spPr>
          <a:xfrm rot="5400000">
            <a:off x="3848100" y="4319960"/>
            <a:ext cx="442540" cy="6154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>
            <a:off x="2667794" y="3886200"/>
            <a:ext cx="1294606" cy="1143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2667000" y="3733800"/>
            <a:ext cx="1219200" cy="685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2438400" y="3657600"/>
            <a:ext cx="137160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sr-Cyrl-RS" sz="2400" b="1" dirty="0"/>
              <a:t>Расходи буџета расподељени по дирекним и индирекним буџетским корисницима</a:t>
            </a:r>
            <a:endParaRPr lang="en-US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914400"/>
          <a:ext cx="6934200" cy="518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9850">
                <a:tc>
                  <a:txBody>
                    <a:bodyPr/>
                    <a:lstStyle/>
                    <a:p>
                      <a:r>
                        <a:rPr lang="sr-Cyrl-RS" sz="1400" dirty="0"/>
                        <a:t>1.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/>
                        <a:t>Скупштина општина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21.565.781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/>
                        <a:t>2.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/>
                        <a:t>Председник општине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7.332.049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/>
                        <a:t>3.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/>
                        <a:t>Општинско веће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8.020.437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/>
                        <a:t>4.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/>
                        <a:t>Општинско правобранилаштво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7.142.482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/>
                        <a:t>5.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/>
                        <a:t>Општинска управа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349.628.466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/>
                        <a:t>6.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/>
                        <a:t>Центар за социјални рад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3.730.000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/>
                        <a:t>7.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/>
                        <a:t>Црвени крст Раче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4.690</a:t>
                      </a:r>
                      <a:r>
                        <a:rPr lang="sr-Cyrl-RS" sz="1400" dirty="0"/>
                        <a:t>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/>
                        <a:t>8.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/>
                        <a:t>Дом здравља ‘’Милоје Хаџиућ Шуле’’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3.731.7854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/>
                        <a:t>9.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/>
                        <a:t>Основна школа ‘’Карађорђе’’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38.331.000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/>
                        <a:t>10.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/>
                        <a:t>Средња школа ‘’Ђура Јакшић’’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8.985.000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Latn-RS" sz="1400" dirty="0"/>
                        <a:t>11.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/>
                        <a:t>Музичка школа ‘’Др. Милоје Милојевић’’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800</a:t>
                      </a:r>
                      <a:r>
                        <a:rPr lang="sr-Cyrl-RS" sz="1400" dirty="0"/>
                        <a:t>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/>
                        <a:t>12.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/>
                        <a:t>Предшколска установа ‘’Наша радост’’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76</a:t>
                      </a:r>
                      <a:r>
                        <a:rPr lang="sr-Cyrl-RS" sz="1400" dirty="0"/>
                        <a:t>.</a:t>
                      </a:r>
                      <a:r>
                        <a:rPr lang="sr-Latn-RS" sz="1400" dirty="0"/>
                        <a:t>440.436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/>
                        <a:t>13.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/>
                        <a:t>Културни центар ‘’Радоје Домановић’’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17.536.470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/>
                        <a:t>14.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/>
                        <a:t>Народна библиотека ‘’Радоје Домановић’’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9.767.945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/>
                        <a:t>15.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/>
                        <a:t>Туристичка организација Рача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20.261.219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/>
                        <a:t>16.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/>
                        <a:t>Месне заједнице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16.891.700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/>
                        <a:t>                                                                         У К У П Н О: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590.164.770</a:t>
                      </a:r>
                      <a:r>
                        <a:rPr lang="sr-Cyrl-RS" sz="1400" dirty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sneza\Desktop\crkva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381000"/>
            <a:ext cx="2209800" cy="3048000"/>
          </a:xfrm>
          <a:prstGeom prst="rect">
            <a:avLst/>
          </a:prstGeom>
          <a:noFill/>
        </p:spPr>
      </p:pic>
      <p:pic>
        <p:nvPicPr>
          <p:cNvPr id="2051" name="Picture 3" descr="C:\Users\sneza\Desktop\brvnar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3733800"/>
            <a:ext cx="2362200" cy="2743200"/>
          </a:xfrm>
          <a:prstGeom prst="rect">
            <a:avLst/>
          </a:prstGeom>
          <a:noFill/>
        </p:spPr>
      </p:pic>
      <p:pic>
        <p:nvPicPr>
          <p:cNvPr id="2052" name="Picture 4" descr="C:\Users\sneza\Desktop\rac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4600" y="381000"/>
            <a:ext cx="3962400" cy="3886200"/>
          </a:xfrm>
          <a:prstGeom prst="rect">
            <a:avLst/>
          </a:prstGeom>
          <a:noFill/>
        </p:spPr>
      </p:pic>
      <p:pic>
        <p:nvPicPr>
          <p:cNvPr id="2053" name="Picture 5" descr="C:\Users\sneza\Desktop\dom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53200" y="381000"/>
            <a:ext cx="2362200" cy="3124200"/>
          </a:xfrm>
          <a:prstGeom prst="rect">
            <a:avLst/>
          </a:prstGeom>
          <a:noFill/>
        </p:spPr>
      </p:pic>
      <p:pic>
        <p:nvPicPr>
          <p:cNvPr id="2055" name="Picture 7" descr="C:\Users\sneza\Desktop\images (1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600" y="3733800"/>
            <a:ext cx="2209800" cy="2743200"/>
          </a:xfrm>
          <a:prstGeom prst="rect">
            <a:avLst/>
          </a:prstGeom>
          <a:noFill/>
        </p:spPr>
      </p:pic>
      <p:pic>
        <p:nvPicPr>
          <p:cNvPr id="1026" name="Picture 2" descr="C:\Users\sneza\Desktop\преузимање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514600" y="4343400"/>
            <a:ext cx="3962400" cy="2133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sr-Cyrl-RS" b="1" dirty="0">
                <a:solidFill>
                  <a:schemeClr val="tx1"/>
                </a:solidFill>
              </a:rPr>
              <a:t>Најважнији капитални пројекти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609600"/>
          <a:ext cx="8229600" cy="370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/>
                        <a:t>Назив пројекта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/>
                        <a:t>2026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/>
                        <a:t>2027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/>
                        <a:t>2028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/>
                        <a:t>1.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/>
                        <a:t>Реконструкција Дома здравља у Рачи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/>
                        <a:t>392.400,00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/>
                        <a:t>2.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/>
                        <a:t>Реконструкција улице Проте Матеје у Рачи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/>
                        <a:t>100</a:t>
                      </a:r>
                      <a:r>
                        <a:rPr lang="sr-Cyrl-RS" sz="1400" dirty="0"/>
                        <a:t>.000,00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/>
                        <a:t>3.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/>
                        <a:t>Модернизација система јавног осветљења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/>
                        <a:t>18.620.724,00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/>
                        <a:t>4.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/>
                        <a:t>Учешће у реконструкцији Дома културе у Мирашевцу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/>
                        <a:t>2.709.609,00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/>
                        <a:t>5.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/>
                        <a:t>Реконструкција ОШ у Ђурђеву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/>
                        <a:t>1.180.000,00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/>
                        <a:t>6.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/>
                        <a:t>Реконструкција ОШ у Малом Крчмару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/>
                        <a:t>1.020.000,00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/>
                        <a:t>7.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/>
                        <a:t>Реконструкција ОШ у Доњој Рачи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/>
                        <a:t>2.000,00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/>
                        <a:t>8.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/>
                        <a:t>Прикључак  Средње школе на гасну мрежу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/>
                        <a:t>10.605.625,00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/>
                        <a:t>9.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/>
                        <a:t>Реконструкција ОШ у Поповићу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/>
                        <a:t>490.000,00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sr-Cyrl-RS" dirty="0"/>
              <a:t>   </a:t>
            </a:r>
            <a:endParaRPr lang="en-US" dirty="0"/>
          </a:p>
          <a:p>
            <a:pPr>
              <a:buNone/>
            </a:pPr>
            <a:endParaRPr lang="en-US" dirty="0"/>
          </a:p>
          <a:p>
            <a:pPr algn="just">
              <a:buNone/>
            </a:pPr>
            <a:r>
              <a:rPr lang="en-US" dirty="0"/>
              <a:t>   </a:t>
            </a:r>
            <a:r>
              <a:rPr lang="sr-Cyrl-RS" dirty="0"/>
              <a:t> </a:t>
            </a:r>
            <a:r>
              <a:rPr lang="sr-Cyrl-RS" sz="2800" dirty="0"/>
              <a:t>На крају желимо да Вам се захвалимо  што сте издвојили време за читање ове презентације буџета.</a:t>
            </a:r>
          </a:p>
          <a:p>
            <a:pPr algn="just">
              <a:buNone/>
            </a:pPr>
            <a:endParaRPr lang="sr-Cyrl-RS" sz="2800" dirty="0"/>
          </a:p>
          <a:p>
            <a:pPr algn="just">
              <a:buNone/>
            </a:pPr>
            <a:r>
              <a:rPr lang="sr-Cyrl-RS" sz="2800" dirty="0"/>
              <a:t>    Уколико сте заинтересовани да сагледате у целини Одлуку о буџету општине Рача за 202</a:t>
            </a:r>
            <a:r>
              <a:rPr lang="sr-Latn-RS" sz="2800" dirty="0"/>
              <a:t>6</a:t>
            </a:r>
            <a:r>
              <a:rPr lang="sr-Cyrl-RS" sz="2800" dirty="0"/>
              <a:t>. годину, исту можете преузети на следећем линку интернет странице Општине Рача:</a:t>
            </a:r>
          </a:p>
          <a:p>
            <a:pPr algn="just">
              <a:buNone/>
            </a:pPr>
            <a:r>
              <a:rPr lang="en-US" sz="2800" dirty="0"/>
              <a:t>    https</a:t>
            </a:r>
            <a:r>
              <a:rPr lang="sr-Latn-RS" sz="2800" dirty="0"/>
              <a:t>:</a:t>
            </a:r>
            <a:r>
              <a:rPr lang="en-US" sz="2800" dirty="0"/>
              <a:t>//www.raca.rs </a:t>
            </a:r>
            <a:endParaRPr lang="sr-Cyrl-RS" sz="2800" dirty="0"/>
          </a:p>
          <a:p>
            <a:pPr algn="just">
              <a:buNone/>
            </a:pPr>
            <a:r>
              <a:rPr lang="sr-Cyrl-RS" sz="2800" dirty="0"/>
              <a:t>      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sr-Cyrl-RS" dirty="0"/>
              <a:t>               </a:t>
            </a:r>
          </a:p>
          <a:p>
            <a:pPr>
              <a:buNone/>
            </a:pPr>
            <a:r>
              <a:rPr lang="sr-Cyrl-RS" b="1" dirty="0"/>
              <a:t>         </a:t>
            </a:r>
            <a:r>
              <a:rPr lang="sr-Cyrl-RS" sz="4100" b="1" dirty="0"/>
              <a:t>САДРЖАЈ</a:t>
            </a:r>
            <a:endParaRPr lang="sr-Cyrl-RS" sz="4100" dirty="0"/>
          </a:p>
          <a:p>
            <a:pPr algn="just">
              <a:buNone/>
            </a:pPr>
            <a:r>
              <a:rPr lang="sr-Cyrl-RS" b="1" dirty="0"/>
              <a:t>         </a:t>
            </a:r>
            <a:r>
              <a:rPr lang="sr-Cyrl-RS" sz="2800" dirty="0"/>
              <a:t>1. Увод</a:t>
            </a:r>
          </a:p>
          <a:p>
            <a:pPr algn="just">
              <a:buNone/>
            </a:pPr>
            <a:r>
              <a:rPr lang="sr-Cyrl-RS" sz="2800" dirty="0"/>
              <a:t>          2. Ко се финансира из буџета</a:t>
            </a:r>
            <a:r>
              <a:rPr lang="en-US" sz="2800" dirty="0"/>
              <a:t>?</a:t>
            </a:r>
          </a:p>
          <a:p>
            <a:pPr algn="just">
              <a:buNone/>
            </a:pPr>
            <a:r>
              <a:rPr lang="en-US" sz="2800" dirty="0"/>
              <a:t>          </a:t>
            </a:r>
            <a:r>
              <a:rPr lang="sr-Cyrl-RS" sz="2800" dirty="0"/>
              <a:t>3. Како настаје буџет општине</a:t>
            </a:r>
            <a:r>
              <a:rPr lang="en-US" sz="2800" dirty="0"/>
              <a:t>?</a:t>
            </a:r>
          </a:p>
          <a:p>
            <a:pPr marL="514350" indent="-514350" algn="just">
              <a:buNone/>
            </a:pPr>
            <a:r>
              <a:rPr lang="sr-Cyrl-RS" sz="2800" dirty="0"/>
              <a:t>                  - Појам буџета</a:t>
            </a:r>
          </a:p>
          <a:p>
            <a:pPr marL="514350" indent="-514350" algn="just">
              <a:buNone/>
            </a:pPr>
            <a:r>
              <a:rPr lang="sr-Cyrl-RS" sz="2800" dirty="0"/>
              <a:t>                  - Ко учествује у буџетском процесу</a:t>
            </a:r>
            <a:r>
              <a:rPr lang="en-US" sz="2800" dirty="0"/>
              <a:t>?</a:t>
            </a:r>
          </a:p>
          <a:p>
            <a:pPr marL="514350" indent="-514350" algn="just">
              <a:buNone/>
            </a:pPr>
            <a:r>
              <a:rPr lang="en-US" sz="2800" dirty="0"/>
              <a:t>                  - </a:t>
            </a:r>
            <a:r>
              <a:rPr lang="sr-Cyrl-RS" sz="2800" dirty="0"/>
              <a:t>На основу чега се доноси буџет</a:t>
            </a:r>
            <a:r>
              <a:rPr lang="en-US" sz="2800" dirty="0"/>
              <a:t>?</a:t>
            </a:r>
          </a:p>
          <a:p>
            <a:pPr marL="514350" indent="-514350" algn="just">
              <a:buNone/>
            </a:pPr>
            <a:r>
              <a:rPr lang="en-US" sz="2800" dirty="0"/>
              <a:t>          4. </a:t>
            </a:r>
            <a:r>
              <a:rPr lang="sr-Cyrl-RS" sz="2800" dirty="0"/>
              <a:t>Како се пуни општинска каса</a:t>
            </a:r>
            <a:r>
              <a:rPr lang="en-US" sz="2800" dirty="0"/>
              <a:t>?</a:t>
            </a:r>
            <a:endParaRPr lang="sr-Cyrl-RS" sz="2800" dirty="0"/>
          </a:p>
          <a:p>
            <a:pPr marL="514350" indent="-514350" algn="just">
              <a:buNone/>
            </a:pPr>
            <a:r>
              <a:rPr lang="sr-Cyrl-RS" sz="2800" dirty="0"/>
              <a:t>                  - Шта су приходи и примања буџета</a:t>
            </a:r>
            <a:r>
              <a:rPr lang="en-US" sz="2800" dirty="0"/>
              <a:t>?</a:t>
            </a:r>
            <a:endParaRPr lang="sr-Cyrl-RS" sz="2800" dirty="0"/>
          </a:p>
          <a:p>
            <a:pPr marL="514350" indent="-514350" algn="just">
              <a:buNone/>
            </a:pPr>
            <a:r>
              <a:rPr lang="sr-Cyrl-RS" sz="2800" dirty="0"/>
              <a:t>                  - Структура планираних прихода и примања за 202</a:t>
            </a:r>
            <a:r>
              <a:rPr lang="sr-Latn-RS" sz="2800" dirty="0"/>
              <a:t>6</a:t>
            </a:r>
            <a:r>
              <a:rPr lang="sr-Cyrl-RS" sz="2800" dirty="0"/>
              <a:t>. годину.</a:t>
            </a:r>
          </a:p>
          <a:p>
            <a:pPr marL="514350" indent="-514350" algn="just">
              <a:buNone/>
            </a:pPr>
            <a:r>
              <a:rPr lang="sr-Cyrl-RS" sz="2800" dirty="0"/>
              <a:t>                  - Шта се променило у односу на 202</a:t>
            </a:r>
            <a:r>
              <a:rPr lang="sr-Latn-RS" sz="2800" dirty="0"/>
              <a:t>6</a:t>
            </a:r>
            <a:r>
              <a:rPr lang="sr-Cyrl-RS" sz="2800" dirty="0"/>
              <a:t>. годину</a:t>
            </a:r>
            <a:r>
              <a:rPr lang="en-US" sz="2800" dirty="0"/>
              <a:t>?</a:t>
            </a:r>
            <a:endParaRPr lang="sr-Cyrl-RS" sz="2800" dirty="0"/>
          </a:p>
          <a:p>
            <a:pPr marL="514350" indent="-514350" algn="just">
              <a:buNone/>
            </a:pPr>
            <a:r>
              <a:rPr lang="sr-Cyrl-RS" sz="2800" dirty="0"/>
              <a:t>           5. На шта се троше јавна средства</a:t>
            </a:r>
            <a:r>
              <a:rPr lang="en-US" sz="2800" dirty="0"/>
              <a:t>?</a:t>
            </a:r>
            <a:endParaRPr lang="sr-Cyrl-RS" sz="2800" dirty="0"/>
          </a:p>
          <a:p>
            <a:pPr marL="514350" indent="-514350" algn="just">
              <a:buNone/>
            </a:pPr>
            <a:r>
              <a:rPr lang="sr-Cyrl-RS" sz="2800" dirty="0"/>
              <a:t>                  - Шта су расходи и издаци буџета</a:t>
            </a:r>
            <a:r>
              <a:rPr lang="en-US" sz="2800" dirty="0"/>
              <a:t>?</a:t>
            </a:r>
            <a:endParaRPr lang="sr-Cyrl-RS" sz="2800" dirty="0"/>
          </a:p>
          <a:p>
            <a:pPr marL="514350" indent="-514350" algn="just">
              <a:buNone/>
            </a:pPr>
            <a:r>
              <a:rPr lang="sr-Cyrl-RS" sz="2800" dirty="0"/>
              <a:t>                  - Структура планираних расхода и издатака за 202</a:t>
            </a:r>
            <a:r>
              <a:rPr lang="sr-Latn-RS" sz="2800" dirty="0"/>
              <a:t>6</a:t>
            </a:r>
            <a:r>
              <a:rPr lang="sr-Cyrl-RS" sz="2800" dirty="0"/>
              <a:t>. годину.</a:t>
            </a:r>
          </a:p>
          <a:p>
            <a:pPr marL="514350" indent="-514350" algn="just">
              <a:buNone/>
            </a:pPr>
            <a:r>
              <a:rPr lang="sr-Cyrl-RS" sz="2800" dirty="0"/>
              <a:t>                  - Шта се променило у односу на 202</a:t>
            </a:r>
            <a:r>
              <a:rPr lang="sr-Latn-RS" sz="2800" dirty="0"/>
              <a:t>5</a:t>
            </a:r>
            <a:r>
              <a:rPr lang="sr-Cyrl-RS" sz="2800" dirty="0"/>
              <a:t>. годину</a:t>
            </a:r>
            <a:r>
              <a:rPr lang="en-US" sz="2800" dirty="0"/>
              <a:t>?</a:t>
            </a:r>
            <a:endParaRPr lang="sr-Cyrl-RS" sz="2800" dirty="0"/>
          </a:p>
          <a:p>
            <a:pPr marL="514350" indent="-514350" algn="just">
              <a:buNone/>
            </a:pPr>
            <a:r>
              <a:rPr lang="sr-Cyrl-RS" sz="2800" dirty="0"/>
              <a:t>                  - Расходи буџета по програмима</a:t>
            </a:r>
            <a:r>
              <a:rPr lang="en-US" sz="2800" dirty="0"/>
              <a:t>.</a:t>
            </a:r>
            <a:endParaRPr lang="sr-Cyrl-RS" sz="2800" dirty="0"/>
          </a:p>
          <a:p>
            <a:pPr marL="514350" indent="-514350" algn="just">
              <a:buNone/>
            </a:pPr>
            <a:r>
              <a:rPr lang="sr-Cyrl-RS" sz="2800" dirty="0"/>
              <a:t>                  - Расходи буџета расподељењи по дирекним и индирекним буџетским</a:t>
            </a:r>
          </a:p>
          <a:p>
            <a:pPr marL="514350" indent="-514350" algn="just">
              <a:buNone/>
            </a:pPr>
            <a:r>
              <a:rPr lang="sr-Cyrl-RS" sz="2800" dirty="0"/>
              <a:t>                     корисницима.</a:t>
            </a:r>
          </a:p>
          <a:p>
            <a:pPr marL="514350" indent="-514350" algn="just">
              <a:buNone/>
            </a:pPr>
            <a:r>
              <a:rPr lang="sr-Cyrl-RS" sz="2800" dirty="0"/>
              <a:t>                  - Најважнији капитални пројекти</a:t>
            </a:r>
            <a:r>
              <a:rPr lang="en-US" sz="2800" dirty="0"/>
              <a:t>.</a:t>
            </a:r>
            <a:r>
              <a:rPr lang="sr-Cyrl-RS" sz="2800" dirty="0"/>
              <a:t> 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endParaRPr lang="sr-Cyrl-RS" sz="4600" b="1" dirty="0"/>
          </a:p>
          <a:p>
            <a:pPr>
              <a:buNone/>
            </a:pPr>
            <a:r>
              <a:rPr lang="sr-Cyrl-RS" sz="4600" b="1" dirty="0"/>
              <a:t>          </a:t>
            </a:r>
            <a:r>
              <a:rPr lang="sr-Cyrl-RS" sz="3400" b="1" dirty="0"/>
              <a:t>Драги суграђани и суграђанке,</a:t>
            </a:r>
            <a:endParaRPr lang="sr-Cyrl-RS" sz="3400" dirty="0"/>
          </a:p>
          <a:p>
            <a:pPr algn="just">
              <a:buNone/>
            </a:pPr>
            <a:r>
              <a:rPr lang="sr-Cyrl-RS" b="1" dirty="0"/>
              <a:t>   </a:t>
            </a:r>
            <a:r>
              <a:rPr lang="sr-Cyrl-RS" dirty="0"/>
              <a:t>         </a:t>
            </a:r>
          </a:p>
          <a:p>
            <a:pPr algn="just">
              <a:buNone/>
            </a:pPr>
            <a:r>
              <a:rPr lang="sr-Cyrl-RS" dirty="0"/>
              <a:t>               Основна сврха документа који је пред вама јесте да на што једноставнији и разумљивији начин објасни у које сврхе се користе јавни ресурси да би се задовољиле потребе грађана.</a:t>
            </a:r>
          </a:p>
          <a:p>
            <a:pPr algn="just">
              <a:buNone/>
            </a:pPr>
            <a:r>
              <a:rPr lang="sr-Cyrl-RS" b="1" dirty="0"/>
              <a:t>              </a:t>
            </a:r>
            <a:r>
              <a:rPr lang="sr-Cyrl-RS" dirty="0"/>
              <a:t>Грађански буџет представља сажет и јасан приказ Одлуке о буџету општине Рача за 202</a:t>
            </a:r>
            <a:r>
              <a:rPr lang="sr-Latn-RS" dirty="0"/>
              <a:t>6</a:t>
            </a:r>
            <a:r>
              <a:rPr lang="sr-Cyrl-RS" dirty="0"/>
              <a:t>, годину, која је по својој форми веома обимна и тешка за разумевањезбог специфичних појмова и класификација које је чине.</a:t>
            </a:r>
          </a:p>
          <a:p>
            <a:pPr algn="just">
              <a:buNone/>
            </a:pPr>
            <a:r>
              <a:rPr lang="sr-Cyrl-RS" dirty="0"/>
              <a:t>              Иако је немогуће објаснити целокупан буџет у овакој краткој форми, искрено се надамо да ћемо на овај начин успети да Вас информишемо о начину прикупљања јавних средстава и оствараивања прихода и примања буџета општине, као и о начину планирања, расподеле и трошења буџетских средстава.</a:t>
            </a:r>
          </a:p>
          <a:p>
            <a:pPr algn="just">
              <a:buNone/>
            </a:pPr>
            <a:r>
              <a:rPr lang="sr-Cyrl-RS" dirty="0"/>
              <a:t>               Кроз овај транспарентан приступ настојимо да унапредимо разумевање и интересовање наших суграђана за локалне финансије, а у перспективи очекујемо и сарадњу локалне самоуправе и житеља Раче у заједничком постављању циљева, дефинисању приоритета и планирању развоја наше општине.                                                            </a:t>
            </a:r>
          </a:p>
          <a:p>
            <a:pPr>
              <a:buNone/>
            </a:pPr>
            <a:r>
              <a:rPr lang="sr-Cyrl-RS" dirty="0"/>
              <a:t>                                                                                      БРАНКО РАДОСАВЉЕВИЋ</a:t>
            </a:r>
          </a:p>
          <a:p>
            <a:pPr>
              <a:buNone/>
            </a:pPr>
            <a:r>
              <a:rPr lang="sr-Cyrl-RS" dirty="0"/>
              <a:t>                                                                                          Председник општине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endParaRPr lang="sr-Cyrl-RS" b="1" dirty="0"/>
          </a:p>
          <a:p>
            <a:pPr algn="ctr">
              <a:buNone/>
            </a:pPr>
            <a:r>
              <a:rPr lang="sr-Cyrl-RS" b="1" dirty="0"/>
              <a:t>Ко се финансира из буџета</a:t>
            </a:r>
            <a:r>
              <a:rPr lang="en-US" b="1" dirty="0"/>
              <a:t>?</a:t>
            </a:r>
          </a:p>
          <a:p>
            <a:pPr algn="just">
              <a:buNone/>
            </a:pPr>
            <a:r>
              <a:rPr lang="sr-Cyrl-RS" sz="2000" b="1" dirty="0"/>
              <a:t>   Дирекни корисници                            Индирекни корисници</a:t>
            </a:r>
          </a:p>
          <a:p>
            <a:pPr algn="just">
              <a:buNone/>
            </a:pPr>
            <a:r>
              <a:rPr lang="sr-Cyrl-RS" sz="2000" b="1" dirty="0"/>
              <a:t>   буџетских средстава:                           буџетских средстава:</a:t>
            </a:r>
          </a:p>
          <a:p>
            <a:pPr algn="just">
              <a:buNone/>
            </a:pPr>
            <a:endParaRPr lang="sr-Cyrl-RS" sz="2000" b="1" dirty="0"/>
          </a:p>
          <a:p>
            <a:pPr algn="just">
              <a:buNone/>
            </a:pPr>
            <a:r>
              <a:rPr lang="sr-Cyrl-RS" sz="2000" dirty="0"/>
              <a:t>   - Скупштина општине                          - Културни центар ‘’Радој Домановић’‘</a:t>
            </a:r>
          </a:p>
          <a:p>
            <a:pPr algn="just">
              <a:buNone/>
            </a:pPr>
            <a:r>
              <a:rPr lang="sr-Cyrl-RS" sz="2000" dirty="0"/>
              <a:t>   -  Председник општине                       - Библиотека ‘’Радоје Домановић’’</a:t>
            </a:r>
          </a:p>
          <a:p>
            <a:pPr algn="just">
              <a:buNone/>
            </a:pPr>
            <a:r>
              <a:rPr lang="sr-Cyrl-RS" sz="2000" dirty="0"/>
              <a:t>   - Општинско веће                                 - Предшколска установа ‘’Наша радост’’</a:t>
            </a:r>
          </a:p>
          <a:p>
            <a:pPr algn="just">
              <a:buNone/>
            </a:pPr>
            <a:r>
              <a:rPr lang="sr-Cyrl-RS" sz="2000" dirty="0"/>
              <a:t>   - Општинско правобранилаштво     - Месне заједнице</a:t>
            </a:r>
          </a:p>
          <a:p>
            <a:pPr algn="just">
              <a:buNone/>
            </a:pPr>
            <a:r>
              <a:rPr lang="sr-Cyrl-RS" sz="2000" dirty="0"/>
              <a:t>   - Општинска управа                             - Општинска туристичка организација</a:t>
            </a:r>
          </a:p>
          <a:p>
            <a:pPr algn="just">
              <a:buNone/>
            </a:pPr>
            <a:r>
              <a:rPr lang="sr-Cyrl-RS" sz="2000" dirty="0"/>
              <a:t>                           </a:t>
            </a:r>
            <a:r>
              <a:rPr lang="sr-Cyrl-RS" sz="2000" b="1" dirty="0"/>
              <a:t>Остали корисници јавних средстава:</a:t>
            </a:r>
          </a:p>
          <a:p>
            <a:pPr algn="just">
              <a:buNone/>
            </a:pPr>
            <a:r>
              <a:rPr lang="sr-Cyrl-RS" sz="2000" dirty="0"/>
              <a:t>                            - Образовне институције (школе)</a:t>
            </a:r>
          </a:p>
          <a:p>
            <a:pPr algn="just">
              <a:buNone/>
            </a:pPr>
            <a:r>
              <a:rPr lang="sr-Cyrl-RS" sz="2000" dirty="0"/>
              <a:t>                            - Здравствена институција (дом здравља)</a:t>
            </a:r>
          </a:p>
          <a:p>
            <a:pPr algn="just">
              <a:buNone/>
            </a:pPr>
            <a:r>
              <a:rPr lang="sr-Cyrl-RS" sz="2000" dirty="0"/>
              <a:t>                            - Социјалне институције (Центар за социјални рад, Црвени крст</a:t>
            </a:r>
          </a:p>
          <a:p>
            <a:pPr algn="just">
              <a:buNone/>
            </a:pPr>
            <a:r>
              <a:rPr lang="sr-Cyrl-RS" sz="2000" b="1" dirty="0"/>
              <a:t>                               </a:t>
            </a:r>
            <a:r>
              <a:rPr lang="sr-Cyrl-RS" sz="2000" dirty="0"/>
              <a:t>Раче)</a:t>
            </a:r>
          </a:p>
          <a:p>
            <a:pPr algn="just">
              <a:buNone/>
            </a:pPr>
            <a:r>
              <a:rPr lang="sr-Cyrl-RS" sz="2000" dirty="0"/>
              <a:t>                            - Непрофитне организације (удружење грађана, невладине</a:t>
            </a:r>
          </a:p>
          <a:p>
            <a:pPr algn="just">
              <a:buNone/>
            </a:pPr>
            <a:r>
              <a:rPr lang="sr-Cyrl-RS" sz="2000" dirty="0"/>
              <a:t>                              организације, итд.) </a:t>
            </a:r>
            <a:endParaRPr lang="sr-Latn-R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>
              <a:buNone/>
            </a:pPr>
            <a:endParaRPr lang="sr-Cyrl-RS" b="1" dirty="0"/>
          </a:p>
          <a:p>
            <a:pPr algn="ctr">
              <a:buNone/>
            </a:pPr>
            <a:r>
              <a:rPr lang="sr-Cyrl-RS" sz="4600" b="1" dirty="0"/>
              <a:t>Како настаје буџет општине</a:t>
            </a:r>
            <a:r>
              <a:rPr lang="en-US" sz="4600" b="1" dirty="0"/>
              <a:t>?</a:t>
            </a:r>
            <a:endParaRPr lang="sr-Cyrl-RS" sz="4600" b="1" dirty="0"/>
          </a:p>
          <a:p>
            <a:pPr algn="ctr">
              <a:buNone/>
            </a:pPr>
            <a:endParaRPr lang="sr-Cyrl-RS" sz="4600" b="1" dirty="0"/>
          </a:p>
          <a:p>
            <a:pPr algn="just">
              <a:buNone/>
            </a:pPr>
            <a:r>
              <a:rPr lang="sr-Cyrl-RS" b="1" dirty="0"/>
              <a:t>       </a:t>
            </a:r>
            <a:r>
              <a:rPr lang="sr-Cyrl-RS" sz="3600" b="1" dirty="0"/>
              <a:t>БУЏЕТ </a:t>
            </a:r>
            <a:r>
              <a:rPr lang="sr-Cyrl-RS" sz="3600" dirty="0"/>
              <a:t>општине је правни документ који утврђује план прихода и примања и расхода и издатака општине за буџетску, односно календарску годину.</a:t>
            </a:r>
          </a:p>
          <a:p>
            <a:pPr algn="just">
              <a:buNone/>
            </a:pPr>
            <a:r>
              <a:rPr lang="sr-Cyrl-RS" sz="3600" dirty="0"/>
              <a:t>      То значи да овај документ представља предвиђање колико ће се новца од грађана и привреде у току једне године прикупити и на тај начин ће се тај новац трошити.</a:t>
            </a:r>
          </a:p>
          <a:p>
            <a:pPr algn="just">
              <a:buNone/>
            </a:pPr>
            <a:r>
              <a:rPr lang="sr-Cyrl-RS" sz="3600" dirty="0"/>
              <a:t>      Из општинског буџета се током године плаћају све обавезе локалне самоуправе. Исто тако у буџет се сливају приходи из којих се подмирују те обавезе.</a:t>
            </a:r>
          </a:p>
          <a:p>
            <a:pPr algn="just">
              <a:buNone/>
            </a:pPr>
            <a:r>
              <a:rPr lang="sr-Cyrl-RS" sz="3600" dirty="0"/>
              <a:t>      Председник општине и локална управа спроводе општинску политику, а главна полуга те политике и развоја је управо буџет општине.</a:t>
            </a:r>
          </a:p>
          <a:p>
            <a:pPr algn="just">
              <a:buNone/>
            </a:pPr>
            <a:r>
              <a:rPr lang="sr-Cyrl-RS" sz="3600" dirty="0"/>
              <a:t>      Приликом дефинисања овог, за општину Рача најважнијег документа, руководе се законским оквирима и прописима, стратешким приоритетима развоја и другим елементима.</a:t>
            </a:r>
          </a:p>
          <a:p>
            <a:pPr algn="just">
              <a:buNone/>
            </a:pPr>
            <a:r>
              <a:rPr lang="sr-Cyrl-RS" sz="3600" dirty="0"/>
              <a:t>       Реалност је таква да постоје велике разлике између жеља и могућности, тако да креирање буџета подразумева утврђивање приоритета и прављење компромиса. </a:t>
            </a:r>
          </a:p>
          <a:p>
            <a:pPr algn="just">
              <a:buNone/>
            </a:pPr>
            <a:r>
              <a:rPr lang="sr-Cyrl-RS" sz="3600" dirty="0"/>
              <a:t>      </a:t>
            </a:r>
          </a:p>
          <a:p>
            <a:pPr>
              <a:buNone/>
            </a:pPr>
            <a:r>
              <a:rPr lang="sr-Cyrl-RS" sz="3600" dirty="0"/>
              <a:t>   </a:t>
            </a:r>
          </a:p>
          <a:p>
            <a:pPr>
              <a:buNone/>
            </a:pPr>
            <a:r>
              <a:rPr lang="sr-Cyrl-RS" sz="3600" dirty="0"/>
              <a:t>          </a:t>
            </a:r>
          </a:p>
          <a:p>
            <a:pPr>
              <a:buNone/>
            </a:pPr>
            <a:endParaRPr lang="sr-Cyrl-RS" dirty="0"/>
          </a:p>
          <a:p>
            <a:pPr>
              <a:buNone/>
            </a:pPr>
            <a:r>
              <a:rPr lang="sr-Cyrl-RS" dirty="0"/>
              <a:t>  </a:t>
            </a:r>
            <a:endParaRPr lang="en-US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endParaRPr lang="en-US" b="1" dirty="0"/>
          </a:p>
          <a:p>
            <a:pPr algn="ctr">
              <a:buNone/>
            </a:pPr>
            <a:r>
              <a:rPr lang="sr-Cyrl-RS" b="1" dirty="0"/>
              <a:t>Ко учествује у буџетском процесу</a:t>
            </a:r>
            <a:r>
              <a:rPr lang="en-US" b="1" dirty="0"/>
              <a:t>?</a:t>
            </a:r>
          </a:p>
          <a:p>
            <a:pPr algn="ctr">
              <a:buNone/>
            </a:pPr>
            <a:endParaRPr lang="en-US" b="1" dirty="0"/>
          </a:p>
          <a:p>
            <a:pPr algn="ctr">
              <a:buNone/>
            </a:pPr>
            <a:endParaRPr lang="sr-Cyrl-RS" b="1" dirty="0"/>
          </a:p>
          <a:p>
            <a:pPr algn="ctr">
              <a:buNone/>
            </a:pPr>
            <a:endParaRPr lang="sr-Cyrl-RS" b="1" dirty="0"/>
          </a:p>
          <a:p>
            <a:pPr algn="ctr">
              <a:buNone/>
            </a:pPr>
            <a:endParaRPr lang="en-US" b="1" dirty="0"/>
          </a:p>
        </p:txBody>
      </p:sp>
      <p:sp>
        <p:nvSpPr>
          <p:cNvPr id="4" name="Oval 3"/>
          <p:cNvSpPr/>
          <p:nvPr/>
        </p:nvSpPr>
        <p:spPr>
          <a:xfrm>
            <a:off x="2514600" y="1600200"/>
            <a:ext cx="3810000" cy="426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/>
              <a:t>Председник општине</a:t>
            </a:r>
          </a:p>
          <a:p>
            <a:pPr algn="ctr"/>
            <a:r>
              <a:rPr lang="sr-Cyrl-RS" dirty="0"/>
              <a:t>Општинска управа</a:t>
            </a:r>
          </a:p>
          <a:p>
            <a:pPr algn="ctr"/>
            <a:r>
              <a:rPr lang="sr-Cyrl-RS" dirty="0"/>
              <a:t>Општинско веће </a:t>
            </a:r>
          </a:p>
          <a:p>
            <a:pPr algn="ctr"/>
            <a:r>
              <a:rPr lang="sr-Cyrl-RS" dirty="0"/>
              <a:t>Скупштина општине</a:t>
            </a:r>
          </a:p>
          <a:p>
            <a:pPr algn="ctr"/>
            <a:r>
              <a:rPr lang="sr-Cyrl-RS" dirty="0"/>
              <a:t>Општинско правобранилаштво</a:t>
            </a:r>
          </a:p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609600" y="1371600"/>
            <a:ext cx="2743200" cy="2667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dirty="0"/>
              <a:t>Предшколска</a:t>
            </a:r>
          </a:p>
          <a:p>
            <a:pPr algn="ctr"/>
            <a:r>
              <a:rPr lang="sr-Cyrl-RS" dirty="0"/>
              <a:t>Установа</a:t>
            </a:r>
          </a:p>
          <a:p>
            <a:pPr algn="ctr"/>
            <a:r>
              <a:rPr lang="sr-Cyrl-RS" dirty="0"/>
              <a:t>Установе културе </a:t>
            </a:r>
          </a:p>
          <a:p>
            <a:pPr algn="ctr"/>
            <a:r>
              <a:rPr lang="sr-Cyrl-RS" dirty="0"/>
              <a:t>Месне заједнице</a:t>
            </a:r>
          </a:p>
          <a:p>
            <a:pPr algn="ctr"/>
            <a:r>
              <a:rPr lang="sr-Cyrl-RS" dirty="0"/>
              <a:t>Туристичка организација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38200" y="4343400"/>
            <a:ext cx="1752600" cy="12954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dirty="0"/>
              <a:t>Јавна предузећа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324600" y="1905000"/>
            <a:ext cx="2514600" cy="2057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dirty="0"/>
              <a:t>Основна школа</a:t>
            </a:r>
          </a:p>
          <a:p>
            <a:pPr algn="ctr"/>
            <a:r>
              <a:rPr lang="sr-Cyrl-RS" dirty="0"/>
              <a:t>Средња школа</a:t>
            </a:r>
          </a:p>
          <a:p>
            <a:pPr algn="ctr"/>
            <a:r>
              <a:rPr lang="sr-Cyrl-RS" dirty="0"/>
              <a:t>Дом здравља </a:t>
            </a:r>
          </a:p>
          <a:p>
            <a:pPr algn="ctr"/>
            <a:r>
              <a:rPr lang="sr-Cyrl-RS" dirty="0"/>
              <a:t>Социјалне институције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6248400" y="4572000"/>
            <a:ext cx="1752600" cy="1143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dirty="0"/>
              <a:t>Грађани и њихова удружења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endParaRPr lang="en-US" b="1" dirty="0"/>
          </a:p>
          <a:p>
            <a:pPr algn="ctr">
              <a:buNone/>
            </a:pPr>
            <a:r>
              <a:rPr lang="sr-Cyrl-RS" b="1" dirty="0"/>
              <a:t>На основу чега се доноси буџет</a:t>
            </a:r>
            <a:r>
              <a:rPr lang="en-US" b="1" dirty="0"/>
              <a:t>?</a:t>
            </a:r>
          </a:p>
          <a:p>
            <a:pPr>
              <a:buNone/>
            </a:pP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152400" y="1600200"/>
            <a:ext cx="2286000" cy="4953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Cyrl-RS" dirty="0"/>
              <a:t>Закони  и прописи:</a:t>
            </a:r>
          </a:p>
          <a:p>
            <a:endParaRPr lang="sr-Cyrl-RS" dirty="0"/>
          </a:p>
          <a:p>
            <a:r>
              <a:rPr lang="sr-Cyrl-RS" sz="1600" dirty="0"/>
              <a:t>- </a:t>
            </a:r>
            <a:r>
              <a:rPr lang="sr-Cyrl-RS" dirty="0"/>
              <a:t>Закон о     финансирању локалне самоуправе</a:t>
            </a:r>
          </a:p>
          <a:p>
            <a:r>
              <a:rPr lang="sr-Cyrl-RS" dirty="0"/>
              <a:t>- Закон о буџетском систему</a:t>
            </a:r>
          </a:p>
          <a:p>
            <a:r>
              <a:rPr lang="sr-Cyrl-RS" dirty="0"/>
              <a:t>- Закон о локалној самоуправи</a:t>
            </a:r>
          </a:p>
          <a:p>
            <a:r>
              <a:rPr lang="sr-Cyrl-RS" dirty="0"/>
              <a:t>- Упуство Министарства финансија за припрему Одлуке о буџету за 202</a:t>
            </a:r>
            <a:r>
              <a:rPr lang="sr-Latn-RS" dirty="0"/>
              <a:t>6</a:t>
            </a:r>
            <a:r>
              <a:rPr lang="sr-Cyrl-RS" dirty="0"/>
              <a:t>. год.</a:t>
            </a:r>
          </a:p>
          <a:p>
            <a:r>
              <a:rPr lang="sr-Cyrl-RS" dirty="0"/>
              <a:t>- Сви посебни прописи којима су утврђене надлежности ЈЛС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90800" y="1828800"/>
            <a:ext cx="1752600" cy="2209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Cyrl-RS" dirty="0"/>
              <a:t>Стратешки документи:</a:t>
            </a:r>
          </a:p>
          <a:p>
            <a:endParaRPr lang="sr-Cyrl-RS" dirty="0"/>
          </a:p>
          <a:p>
            <a:r>
              <a:rPr lang="sr-Cyrl-RS" dirty="0"/>
              <a:t>- Стратегија развоја</a:t>
            </a:r>
          </a:p>
          <a:p>
            <a:r>
              <a:rPr lang="sr-Cyrl-RS" dirty="0"/>
              <a:t>- Акциони план</a:t>
            </a:r>
          </a:p>
          <a:p>
            <a:endParaRPr lang="sr-Cyrl-RS" dirty="0"/>
          </a:p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495800" y="1905000"/>
            <a:ext cx="1447800" cy="1600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dirty="0"/>
              <a:t>Потребе буџетских корисника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96000" y="1905000"/>
            <a:ext cx="1371600" cy="13716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dirty="0"/>
              <a:t>Започети пројекти из ранијих година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620000" y="1905000"/>
            <a:ext cx="1371600" cy="1143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dirty="0"/>
              <a:t>Остварење прошлого-дишњег буџета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 rot="10800000" flipV="1">
            <a:off x="1905000" y="1066800"/>
            <a:ext cx="2438400" cy="457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V="1">
            <a:off x="3505200" y="1066800"/>
            <a:ext cx="838200" cy="685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6200000" flipH="1">
            <a:off x="4305300" y="1104900"/>
            <a:ext cx="762000" cy="685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343400" y="1066800"/>
            <a:ext cx="2438400" cy="762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4343400" y="1066800"/>
            <a:ext cx="3657600" cy="762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52400" y="-13447"/>
            <a:ext cx="9296400" cy="687144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en-US" b="1" dirty="0">
              <a:solidFill>
                <a:schemeClr val="tx1"/>
              </a:solidFill>
            </a:endParaRPr>
          </a:p>
          <a:p>
            <a:r>
              <a:rPr lang="sr-Cyrl-RS" b="1" dirty="0">
                <a:solidFill>
                  <a:schemeClr val="tx1"/>
                </a:solidFill>
              </a:rPr>
              <a:t>Како се пуни општинска каса</a:t>
            </a:r>
            <a:r>
              <a:rPr lang="en-US" b="1" dirty="0">
                <a:solidFill>
                  <a:schemeClr val="tx1"/>
                </a:solidFill>
              </a:rPr>
              <a:t>?</a:t>
            </a:r>
            <a:r>
              <a:rPr lang="sr-Cyrl-RS" b="1" dirty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  <a:p>
            <a:pPr lvl="1" algn="l">
              <a:buFont typeface="Arial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sr-Cyrl-RS" sz="2000" dirty="0">
                <a:solidFill>
                  <a:schemeClr val="tx1"/>
                </a:solidFill>
              </a:rPr>
              <a:t>Укупни јавни приходи и примања општине Рача за 202</a:t>
            </a:r>
            <a:r>
              <a:rPr lang="sr-Latn-RS" sz="2000" dirty="0">
                <a:solidFill>
                  <a:schemeClr val="tx1"/>
                </a:solidFill>
              </a:rPr>
              <a:t>6</a:t>
            </a:r>
            <a:r>
              <a:rPr lang="sr-Cyrl-RS" sz="2000" dirty="0">
                <a:solidFill>
                  <a:schemeClr val="tx1"/>
                </a:solidFill>
              </a:rPr>
              <a:t>. годину износе</a:t>
            </a:r>
          </a:p>
          <a:p>
            <a:pPr lvl="1" algn="l">
              <a:buFont typeface="Arial" pitchFamily="34" charset="0"/>
              <a:buChar char="•"/>
            </a:pPr>
            <a:endParaRPr lang="sr-Cyrl-RS" sz="2000" b="1" dirty="0">
              <a:solidFill>
                <a:schemeClr val="tx1"/>
              </a:solidFill>
            </a:endParaRPr>
          </a:p>
          <a:p>
            <a:pPr lvl="1" algn="l">
              <a:buFont typeface="Arial" pitchFamily="34" charset="0"/>
              <a:buChar char="•"/>
            </a:pPr>
            <a:endParaRPr lang="sr-Cyrl-RS" sz="2000" b="1" dirty="0">
              <a:solidFill>
                <a:schemeClr val="tx1"/>
              </a:solidFill>
            </a:endParaRPr>
          </a:p>
          <a:p>
            <a:pPr lvl="1" algn="l"/>
            <a:r>
              <a:rPr lang="sr-Cyrl-RS" sz="2000" b="1" dirty="0">
                <a:solidFill>
                  <a:schemeClr val="tx1"/>
                </a:solidFill>
              </a:rPr>
              <a:t>                                                                              </a:t>
            </a:r>
            <a:r>
              <a:rPr lang="sr-Latn-RS" sz="3200" b="1" dirty="0">
                <a:solidFill>
                  <a:schemeClr val="tx1"/>
                </a:solidFill>
              </a:rPr>
              <a:t>590.164.770</a:t>
            </a:r>
            <a:r>
              <a:rPr lang="sr-Cyrl-RS" sz="3200" b="1" dirty="0">
                <a:solidFill>
                  <a:schemeClr val="tx1"/>
                </a:solidFill>
              </a:rPr>
              <a:t>,00 дин.</a:t>
            </a:r>
          </a:p>
          <a:p>
            <a:pPr lvl="1" algn="l"/>
            <a:r>
              <a:rPr lang="sr-Cyrl-RS" dirty="0">
                <a:solidFill>
                  <a:schemeClr val="tx1"/>
                </a:solidFill>
              </a:rPr>
              <a:t>                                                            </a:t>
            </a:r>
          </a:p>
          <a:p>
            <a:pPr lvl="1" algn="just">
              <a:buFont typeface="Arial" pitchFamily="34" charset="0"/>
              <a:buChar char="•"/>
            </a:pPr>
            <a:r>
              <a:rPr lang="sr-Cyrl-RS" sz="2000" dirty="0">
                <a:solidFill>
                  <a:schemeClr val="tx1"/>
                </a:solidFill>
              </a:rPr>
              <a:t> Одлуком о буџету општине Рача за 202</a:t>
            </a:r>
            <a:r>
              <a:rPr lang="sr-Latn-RS" sz="2000" dirty="0">
                <a:solidFill>
                  <a:schemeClr val="tx1"/>
                </a:solidFill>
              </a:rPr>
              <a:t>6</a:t>
            </a:r>
            <a:r>
              <a:rPr lang="sr-Cyrl-RS" sz="2000" dirty="0">
                <a:solidFill>
                  <a:schemeClr val="tx1"/>
                </a:solidFill>
              </a:rPr>
              <a:t>. годину планирану су средства из буџета општине у износу од </a:t>
            </a:r>
            <a:r>
              <a:rPr lang="sr-Latn-RS" sz="2000" dirty="0">
                <a:solidFill>
                  <a:schemeClr val="tx1"/>
                </a:solidFill>
              </a:rPr>
              <a:t>554.841.851</a:t>
            </a:r>
            <a:r>
              <a:rPr lang="sr-Cyrl-RS" sz="2000" dirty="0">
                <a:solidFill>
                  <a:schemeClr val="tx1"/>
                </a:solidFill>
              </a:rPr>
              <a:t>,00 динара, пренета средства из ранијиг година  у износу од </a:t>
            </a:r>
            <a:r>
              <a:rPr lang="sr-Latn-RS" sz="2000" dirty="0">
                <a:solidFill>
                  <a:schemeClr val="tx1"/>
                </a:solidFill>
              </a:rPr>
              <a:t>35.022.919</a:t>
            </a:r>
            <a:r>
              <a:rPr lang="sr-Cyrl-RS" sz="2000" dirty="0">
                <a:solidFill>
                  <a:schemeClr val="tx1"/>
                </a:solidFill>
              </a:rPr>
              <a:t>,00 динара и средстав из осталих извора у износу од </a:t>
            </a:r>
            <a:r>
              <a:rPr lang="sr-Latn-RS" sz="2000" dirty="0">
                <a:solidFill>
                  <a:schemeClr val="tx1"/>
                </a:solidFill>
              </a:rPr>
              <a:t>300.000</a:t>
            </a:r>
            <a:r>
              <a:rPr lang="sr-Cyrl-RS" sz="2000" dirty="0">
                <a:solidFill>
                  <a:schemeClr val="tx1"/>
                </a:solidFill>
              </a:rPr>
              <a:t>,00 динара.</a:t>
            </a:r>
            <a:r>
              <a:rPr lang="sr-Cyrl-RS" dirty="0">
                <a:solidFill>
                  <a:schemeClr val="tx1"/>
                </a:solidFill>
              </a:rPr>
              <a:t>                             </a:t>
            </a:r>
          </a:p>
        </p:txBody>
      </p:sp>
      <p:pic>
        <p:nvPicPr>
          <p:cNvPr id="1026" name="Picture 2" descr="C:\Users\sneza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676400"/>
            <a:ext cx="2600325" cy="1905000"/>
          </a:xfrm>
          <a:prstGeom prst="rect">
            <a:avLst/>
          </a:prstGeom>
          <a:noFill/>
        </p:spPr>
      </p:pic>
      <p:sp>
        <p:nvSpPr>
          <p:cNvPr id="5" name="Equal 4"/>
          <p:cNvSpPr/>
          <p:nvPr/>
        </p:nvSpPr>
        <p:spPr>
          <a:xfrm>
            <a:off x="3124200" y="2286000"/>
            <a:ext cx="1600200" cy="914400"/>
          </a:xfrm>
          <a:prstGeom prst="mathEqua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52400" y="4876800"/>
            <a:ext cx="1447800" cy="1143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/>
              <a:t>Средства из буџета општине</a:t>
            </a:r>
          </a:p>
          <a:p>
            <a:pPr algn="ctr"/>
            <a:r>
              <a:rPr lang="sr-Latn-RS" sz="1400" dirty="0"/>
              <a:t>554.841.851</a:t>
            </a:r>
            <a:r>
              <a:rPr lang="sr-Cyrl-RS" sz="1400" dirty="0"/>
              <a:t>,00</a:t>
            </a:r>
            <a:endParaRPr lang="en-US" sz="1400" dirty="0"/>
          </a:p>
        </p:txBody>
      </p:sp>
      <p:sp>
        <p:nvSpPr>
          <p:cNvPr id="7" name="Rounded Rectangle 6"/>
          <p:cNvSpPr/>
          <p:nvPr/>
        </p:nvSpPr>
        <p:spPr>
          <a:xfrm>
            <a:off x="2514600" y="4953000"/>
            <a:ext cx="1447800" cy="1143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/>
              <a:t>Пренета средстав из ранијих година </a:t>
            </a:r>
            <a:r>
              <a:rPr lang="sr-Latn-RS" sz="1400" dirty="0"/>
              <a:t>35.022.919</a:t>
            </a:r>
            <a:r>
              <a:rPr lang="sr-Cyrl-RS" sz="1400" dirty="0"/>
              <a:t>,00</a:t>
            </a:r>
            <a:endParaRPr lang="en-US" sz="1400" dirty="0"/>
          </a:p>
        </p:txBody>
      </p:sp>
      <p:sp>
        <p:nvSpPr>
          <p:cNvPr id="8" name="Rounded Rectangle 7"/>
          <p:cNvSpPr/>
          <p:nvPr/>
        </p:nvSpPr>
        <p:spPr>
          <a:xfrm>
            <a:off x="4876800" y="4953000"/>
            <a:ext cx="1371600" cy="1143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/>
              <a:t>Средства из осталих извора </a:t>
            </a:r>
            <a:r>
              <a:rPr lang="sr-Latn-RS" sz="1400" dirty="0"/>
              <a:t>300.000,00</a:t>
            </a:r>
            <a:endParaRPr lang="en-US" sz="1400" dirty="0"/>
          </a:p>
        </p:txBody>
      </p:sp>
      <p:sp>
        <p:nvSpPr>
          <p:cNvPr id="9" name="Rounded Rectangle 8"/>
          <p:cNvSpPr/>
          <p:nvPr/>
        </p:nvSpPr>
        <p:spPr>
          <a:xfrm>
            <a:off x="7239000" y="4953000"/>
            <a:ext cx="1447800" cy="1143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/>
              <a:t>Укупан буџет општине </a:t>
            </a:r>
            <a:r>
              <a:rPr lang="sr-Latn-RS" sz="1400" dirty="0"/>
              <a:t>590.164.770</a:t>
            </a:r>
            <a:r>
              <a:rPr lang="sr-Cyrl-RS" sz="1400" dirty="0"/>
              <a:t>,00</a:t>
            </a:r>
            <a:endParaRPr lang="en-US" sz="1400" dirty="0"/>
          </a:p>
        </p:txBody>
      </p:sp>
      <p:sp>
        <p:nvSpPr>
          <p:cNvPr id="10" name="Plus 9"/>
          <p:cNvSpPr/>
          <p:nvPr/>
        </p:nvSpPr>
        <p:spPr>
          <a:xfrm>
            <a:off x="1752600" y="5334000"/>
            <a:ext cx="609600" cy="457200"/>
          </a:xfrm>
          <a:prstGeom prst="mathPlus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lus 10"/>
          <p:cNvSpPr/>
          <p:nvPr/>
        </p:nvSpPr>
        <p:spPr>
          <a:xfrm>
            <a:off x="4114800" y="5334000"/>
            <a:ext cx="609600" cy="457200"/>
          </a:xfrm>
          <a:prstGeom prst="mathPlus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qual 11"/>
          <p:cNvSpPr/>
          <p:nvPr/>
        </p:nvSpPr>
        <p:spPr>
          <a:xfrm>
            <a:off x="6400800" y="5257800"/>
            <a:ext cx="685800" cy="609600"/>
          </a:xfrm>
          <a:prstGeom prst="mathEqual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1987</TotalTime>
  <Words>2074</Words>
  <Application>Microsoft Office PowerPoint</Application>
  <PresentationFormat>Projekcija na ekranu (4:3)</PresentationFormat>
  <Paragraphs>394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21</vt:i4>
      </vt:variant>
    </vt:vector>
  </HeadingPairs>
  <TitlesOfParts>
    <vt:vector size="22" baseType="lpstr">
      <vt:lpstr>Office Theme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Snežana Madžić</dc:creator>
  <cp:lastModifiedBy>Davor Timotijević</cp:lastModifiedBy>
  <cp:revision>278</cp:revision>
  <dcterms:created xsi:type="dcterms:W3CDTF">2022-01-12T12:29:15Z</dcterms:created>
  <dcterms:modified xsi:type="dcterms:W3CDTF">2026-01-19T20:17:23Z</dcterms:modified>
</cp:coreProperties>
</file>