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AB5-D76E-4774-B47C-1F5646CFB4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4AD3-9FF4-4627-8A98-1ED3EBE46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AB5-D76E-4774-B47C-1F5646CFB4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4AD3-9FF4-4627-8A98-1ED3EBE46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AB5-D76E-4774-B47C-1F5646CFB4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4AD3-9FF4-4627-8A98-1ED3EBE46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AB5-D76E-4774-B47C-1F5646CFB4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4AD3-9FF4-4627-8A98-1ED3EBE46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AB5-D76E-4774-B47C-1F5646CFB4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4AD3-9FF4-4627-8A98-1ED3EBE46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AB5-D76E-4774-B47C-1F5646CFB4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4AD3-9FF4-4627-8A98-1ED3EBE46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AB5-D76E-4774-B47C-1F5646CFB4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4AD3-9FF4-4627-8A98-1ED3EBE46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AB5-D76E-4774-B47C-1F5646CFB4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4AD3-9FF4-4627-8A98-1ED3EBE46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AB5-D76E-4774-B47C-1F5646CFB4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4AD3-9FF4-4627-8A98-1ED3EBE46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AB5-D76E-4774-B47C-1F5646CFB4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4AD3-9FF4-4627-8A98-1ED3EBE46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AB5-D76E-4774-B47C-1F5646CFB4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4AD3-9FF4-4627-8A98-1ED3EBE46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29AB5-D76E-4774-B47C-1F5646CFB4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B4AD3-9FF4-4627-8A98-1ED3EBE46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r>
              <a:rPr lang="sr-Cyrl-RS" sz="4800" b="1" dirty="0">
                <a:solidFill>
                  <a:schemeClr val="tx1"/>
                </a:solidFill>
              </a:rPr>
              <a:t>ОПШТИНА РАЧА</a:t>
            </a:r>
          </a:p>
          <a:p>
            <a:r>
              <a:rPr lang="sr-Cyrl-RS" dirty="0">
                <a:solidFill>
                  <a:schemeClr val="tx1"/>
                </a:solidFill>
              </a:rPr>
              <a:t>ГРАЂАНСКИ ВОДИЧ КРОЗ ОДЛУКУ О БУЏЕТУ за 202</a:t>
            </a:r>
            <a:r>
              <a:rPr lang="sr-Latn-RS" dirty="0">
                <a:solidFill>
                  <a:schemeClr val="tx1"/>
                </a:solidFill>
              </a:rPr>
              <a:t>5</a:t>
            </a:r>
            <a:r>
              <a:rPr lang="sr-Cyrl-RS" dirty="0">
                <a:solidFill>
                  <a:schemeClr val="tx1"/>
                </a:solidFill>
              </a:rPr>
              <a:t>. годину</a:t>
            </a:r>
            <a:endParaRPr lang="sr-Latn-R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C:\Users\sneza\Desktop\преузимањ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0"/>
            <a:ext cx="2590800" cy="2371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Шта су приходи и примања буџета</a:t>
            </a:r>
            <a:r>
              <a:rPr lang="en-US" b="1" dirty="0">
                <a:solidFill>
                  <a:schemeClr val="tx1"/>
                </a:solidFill>
              </a:rPr>
              <a:t>?</a:t>
            </a:r>
            <a:r>
              <a:rPr lang="sr-Cyrl-RS" b="1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sr-Cyrl-RS" sz="1800" dirty="0">
                <a:solidFill>
                  <a:schemeClr val="tx1"/>
                </a:solidFill>
              </a:rPr>
              <a:t>Порески приходи</a:t>
            </a:r>
          </a:p>
          <a:p>
            <a:pPr algn="l"/>
            <a:endParaRPr lang="sr-Cyrl-RS" sz="1800" dirty="0">
              <a:solidFill>
                <a:schemeClr val="tx1"/>
              </a:solidFill>
            </a:endParaRPr>
          </a:p>
          <a:p>
            <a:pPr algn="l"/>
            <a:endParaRPr lang="sr-Cyrl-RS" sz="1800" dirty="0">
              <a:solidFill>
                <a:schemeClr val="tx1"/>
              </a:solidFill>
            </a:endParaRPr>
          </a:p>
          <a:p>
            <a:pPr algn="l"/>
            <a:r>
              <a:rPr lang="sr-Cyrl-RS" sz="1800" dirty="0">
                <a:solidFill>
                  <a:schemeClr val="tx1"/>
                </a:solidFill>
              </a:rPr>
              <a:t>Донације и трансфери</a:t>
            </a:r>
          </a:p>
          <a:p>
            <a:pPr algn="l"/>
            <a:endParaRPr lang="sr-Cyrl-RS" sz="1800" dirty="0">
              <a:solidFill>
                <a:schemeClr val="tx1"/>
              </a:solidFill>
            </a:endParaRPr>
          </a:p>
          <a:p>
            <a:pPr algn="l"/>
            <a:endParaRPr lang="sr-Cyrl-RS" sz="1800" dirty="0">
              <a:solidFill>
                <a:schemeClr val="tx1"/>
              </a:solidFill>
            </a:endParaRPr>
          </a:p>
          <a:p>
            <a:pPr algn="l"/>
            <a:endParaRPr lang="sr-Cyrl-RS" sz="1800" dirty="0">
              <a:solidFill>
                <a:schemeClr val="tx1"/>
              </a:solidFill>
            </a:endParaRPr>
          </a:p>
          <a:p>
            <a:pPr algn="l"/>
            <a:r>
              <a:rPr lang="sr-Cyrl-RS" sz="1800" dirty="0">
                <a:solidFill>
                  <a:schemeClr val="tx1"/>
                </a:solidFill>
              </a:rPr>
              <a:t>Непорески приходи</a:t>
            </a:r>
          </a:p>
          <a:p>
            <a:pPr algn="l"/>
            <a:endParaRPr lang="sr-Cyrl-RS" sz="1800" dirty="0">
              <a:solidFill>
                <a:schemeClr val="tx1"/>
              </a:solidFill>
            </a:endParaRPr>
          </a:p>
          <a:p>
            <a:pPr algn="l"/>
            <a:r>
              <a:rPr lang="sr-Cyrl-RS" sz="1800" dirty="0">
                <a:solidFill>
                  <a:schemeClr val="tx1"/>
                </a:solidFill>
              </a:rPr>
              <a:t>Примања од продаје</a:t>
            </a:r>
          </a:p>
          <a:p>
            <a:pPr algn="l"/>
            <a:r>
              <a:rPr lang="sr-Cyrl-RS" sz="1800" dirty="0">
                <a:solidFill>
                  <a:schemeClr val="tx1"/>
                </a:solidFill>
              </a:rPr>
              <a:t>нефинансијске имовине</a:t>
            </a:r>
          </a:p>
          <a:p>
            <a:pPr algn="l"/>
            <a:endParaRPr lang="sr-Cyrl-RS" sz="1800" dirty="0">
              <a:solidFill>
                <a:schemeClr val="tx1"/>
              </a:solidFill>
            </a:endParaRPr>
          </a:p>
          <a:p>
            <a:pPr algn="l"/>
            <a:r>
              <a:rPr lang="sr-Cyrl-RS" sz="1800" dirty="0">
                <a:solidFill>
                  <a:schemeClr val="tx1"/>
                </a:solidFill>
              </a:rPr>
              <a:t>Пренета средстав из</a:t>
            </a:r>
          </a:p>
          <a:p>
            <a:pPr algn="l"/>
            <a:r>
              <a:rPr lang="sr-Cyrl-RS" sz="1800" dirty="0">
                <a:solidFill>
                  <a:schemeClr val="tx1"/>
                </a:solidFill>
              </a:rPr>
              <a:t>ранијих година</a:t>
            </a:r>
          </a:p>
          <a:p>
            <a:pPr algn="l"/>
            <a:endParaRPr lang="sr-Cyrl-RS" sz="1800" dirty="0">
              <a:solidFill>
                <a:schemeClr val="tx1"/>
              </a:solidFill>
            </a:endParaRPr>
          </a:p>
          <a:p>
            <a:pPr algn="l"/>
            <a:r>
              <a:rPr lang="sr-Cyrl-RS" sz="1800" dirty="0">
                <a:solidFill>
                  <a:schemeClr val="tx1"/>
                </a:solidFill>
              </a:rPr>
              <a:t>Примања од задуживања</a:t>
            </a:r>
          </a:p>
          <a:p>
            <a:pPr algn="l"/>
            <a:r>
              <a:rPr lang="sr-Cyrl-RS" sz="1800" dirty="0">
                <a:solidFill>
                  <a:schemeClr val="tx1"/>
                </a:solidFill>
              </a:rPr>
              <a:t>и продаје финансијске</a:t>
            </a:r>
          </a:p>
          <a:p>
            <a:pPr algn="l"/>
            <a:r>
              <a:rPr lang="sr-Cyrl-RS" sz="1800" dirty="0">
                <a:solidFill>
                  <a:schemeClr val="tx1"/>
                </a:solidFill>
              </a:rPr>
              <a:t>имовине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71800" y="533400"/>
            <a:ext cx="57912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sr-Cyrl-RS" sz="1400" dirty="0"/>
              <a:t> Врста јавних прихода који се прикупљају обавезним плаћањима пореских обвезникабез обавезе извршења специјалне услуге заузврат.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2971800" y="1219200"/>
            <a:ext cx="5791200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sr-Cyrl-RS" sz="1400" dirty="0"/>
              <a:t> Донације се добијају од домаћих и међународних донатора и организацијаза различите пројекте.Трансфери подразумевају пренос средстава од нивоа Републике Србије општинском нивоу власти. Могу бити наменски (за тачно утврђене намене) или ненаменски (није им унапред утврђена намена). 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2971800" y="2590800"/>
            <a:ext cx="57912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sr-Cyrl-RS" sz="1400" dirty="0"/>
              <a:t> Врста јавних прихода који се наплаћују за коришћење јавних добара (накнаде), пружање јавних услуга  (таксе) или због коршења уговорених или законских одредби (казне и пенали).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2971800" y="3581400"/>
            <a:ext cx="5791200" cy="76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sr-Cyrl-RS" sz="1400" dirty="0"/>
              <a:t> Ова примања се остварују продајом непокретности и покретних средстава у власништву општине. 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2971800" y="4419600"/>
            <a:ext cx="5791200" cy="838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sr-Cyrl-RS" sz="1400" dirty="0"/>
              <a:t> Представљају вишак прихода буџета општине који нису потрошени у предходној буџетској години.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2971800" y="5334000"/>
            <a:ext cx="57912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sr-Cyrl-RS" sz="1400" dirty="0"/>
              <a:t> Примања од задужења представљају приливе по основу примања од задуживања код пословних банака у земљи у корист нивоа општина. Примања од продаје финансијске имовине представљају приливе по основу продаје домаћих акција и осталог капитала у корист нивоа општина. </a:t>
            </a:r>
            <a:endParaRPr lang="en-US" sz="1400" dirty="0"/>
          </a:p>
        </p:txBody>
      </p:sp>
      <p:cxnSp>
        <p:nvCxnSpPr>
          <p:cNvPr id="18" name="Elbow Connector 17"/>
          <p:cNvCxnSpPr/>
          <p:nvPr/>
        </p:nvCxnSpPr>
        <p:spPr>
          <a:xfrm>
            <a:off x="1828800" y="762000"/>
            <a:ext cx="11430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Elbow Connector 22"/>
          <p:cNvCxnSpPr/>
          <p:nvPr/>
        </p:nvCxnSpPr>
        <p:spPr>
          <a:xfrm>
            <a:off x="2286000" y="1752600"/>
            <a:ext cx="6858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>
            <a:off x="2057400" y="3048000"/>
            <a:ext cx="914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>
            <a:off x="2438400" y="3886200"/>
            <a:ext cx="5334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 flipV="1">
            <a:off x="2057400" y="4800600"/>
            <a:ext cx="9144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flipV="1">
            <a:off x="2362200" y="5867400"/>
            <a:ext cx="6096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3726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sr-Cyrl-RS" dirty="0">
              <a:solidFill>
                <a:schemeClr val="tx1"/>
              </a:solidFill>
            </a:endParaRPr>
          </a:p>
          <a:p>
            <a:r>
              <a:rPr lang="sr-Cyrl-RS" b="1" dirty="0">
                <a:solidFill>
                  <a:schemeClr val="tx1"/>
                </a:solidFill>
              </a:rPr>
              <a:t>Структура планираних прихода и примања за 202</a:t>
            </a:r>
            <a:r>
              <a:rPr lang="sr-Latn-RS" b="1" dirty="0">
                <a:solidFill>
                  <a:schemeClr val="tx1"/>
                </a:solidFill>
              </a:rPr>
              <a:t>5</a:t>
            </a:r>
            <a:r>
              <a:rPr lang="sr-Cyrl-RS" b="1" dirty="0">
                <a:solidFill>
                  <a:schemeClr val="tx1"/>
                </a:solidFill>
              </a:rPr>
              <a:t>. годину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667000" y="1905000"/>
            <a:ext cx="4343400" cy="441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2000" dirty="0"/>
              <a:t>Укупни буџетски приходи и примања </a:t>
            </a:r>
            <a:r>
              <a:rPr lang="sr-Latn-RS" sz="2000" dirty="0"/>
              <a:t>567.</a:t>
            </a:r>
            <a:r>
              <a:rPr lang="sr-Cyrl-RS" sz="2000" dirty="0"/>
              <a:t>6</a:t>
            </a:r>
            <a:r>
              <a:rPr lang="sr-Latn-RS" sz="2000" dirty="0"/>
              <a:t>00.685</a:t>
            </a:r>
            <a:r>
              <a:rPr lang="sr-Cyrl-RS" sz="2000" dirty="0"/>
              <a:t>,00 динара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2590800" y="1371600"/>
            <a:ext cx="1752600" cy="1447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Примања од продаје финансијске имовине</a:t>
            </a:r>
          </a:p>
          <a:p>
            <a:pPr algn="ctr"/>
            <a:r>
              <a:rPr lang="sr-Cyrl-RS" sz="1200" dirty="0"/>
              <a:t>0,00 динара</a:t>
            </a:r>
            <a:endParaRPr lang="en-US" sz="1200" dirty="0"/>
          </a:p>
        </p:txBody>
      </p:sp>
      <p:sp>
        <p:nvSpPr>
          <p:cNvPr id="6" name="Oval 5"/>
          <p:cNvSpPr/>
          <p:nvPr/>
        </p:nvSpPr>
        <p:spPr>
          <a:xfrm>
            <a:off x="1295400" y="2819400"/>
            <a:ext cx="1905000" cy="1752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Пренета средстав из ранијих година</a:t>
            </a:r>
          </a:p>
          <a:p>
            <a:pPr algn="ctr"/>
            <a:r>
              <a:rPr lang="sr-Latn-RS" sz="1200" dirty="0"/>
              <a:t>16.028.769,00 </a:t>
            </a:r>
            <a:r>
              <a:rPr lang="sr-Cyrl-RS" sz="1200" dirty="0"/>
              <a:t>динара</a:t>
            </a:r>
            <a:endParaRPr lang="en-US" sz="1200" dirty="0"/>
          </a:p>
        </p:txBody>
      </p:sp>
      <p:sp>
        <p:nvSpPr>
          <p:cNvPr id="7" name="Oval 6"/>
          <p:cNvSpPr/>
          <p:nvPr/>
        </p:nvSpPr>
        <p:spPr>
          <a:xfrm>
            <a:off x="2667000" y="5105400"/>
            <a:ext cx="1676400" cy="1524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Примања од продаје нефинансијске имовине</a:t>
            </a:r>
          </a:p>
          <a:p>
            <a:pPr algn="ctr"/>
            <a:r>
              <a:rPr lang="sr-Cyrl-RS" sz="1200" dirty="0"/>
              <a:t>0,00 динара</a:t>
            </a:r>
            <a:endParaRPr lang="en-US" sz="1200" dirty="0"/>
          </a:p>
        </p:txBody>
      </p:sp>
      <p:sp>
        <p:nvSpPr>
          <p:cNvPr id="8" name="Oval 7"/>
          <p:cNvSpPr/>
          <p:nvPr/>
        </p:nvSpPr>
        <p:spPr>
          <a:xfrm>
            <a:off x="5410200" y="1371600"/>
            <a:ext cx="1676400" cy="1524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Трансфери</a:t>
            </a:r>
          </a:p>
          <a:p>
            <a:pPr algn="ctr"/>
            <a:r>
              <a:rPr lang="sr-Latn-RS" sz="1200" dirty="0"/>
              <a:t>226.241.916,00</a:t>
            </a:r>
            <a:r>
              <a:rPr lang="sr-Cyrl-RS" sz="1200" dirty="0"/>
              <a:t>динара</a:t>
            </a:r>
            <a:endParaRPr lang="en-US" sz="1200" dirty="0"/>
          </a:p>
        </p:txBody>
      </p:sp>
      <p:sp>
        <p:nvSpPr>
          <p:cNvPr id="9" name="Oval 8"/>
          <p:cNvSpPr/>
          <p:nvPr/>
        </p:nvSpPr>
        <p:spPr>
          <a:xfrm>
            <a:off x="6477000" y="2971800"/>
            <a:ext cx="1981200" cy="1752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Приходи од пореза</a:t>
            </a:r>
          </a:p>
          <a:p>
            <a:pPr algn="ctr"/>
            <a:r>
              <a:rPr lang="sr-Latn-RS" sz="1200" dirty="0"/>
              <a:t>304.900.000,00 </a:t>
            </a:r>
            <a:r>
              <a:rPr lang="sr-Cyrl-RS" sz="1200" dirty="0"/>
              <a:t>динара</a:t>
            </a:r>
            <a:endParaRPr lang="en-US" sz="1200" dirty="0"/>
          </a:p>
        </p:txBody>
      </p:sp>
      <p:sp>
        <p:nvSpPr>
          <p:cNvPr id="10" name="Oval 9"/>
          <p:cNvSpPr/>
          <p:nvPr/>
        </p:nvSpPr>
        <p:spPr>
          <a:xfrm>
            <a:off x="5562600" y="5105400"/>
            <a:ext cx="1752600" cy="1524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Други приходи</a:t>
            </a:r>
          </a:p>
          <a:p>
            <a:pPr algn="ctr"/>
            <a:r>
              <a:rPr lang="sr-Latn-RS" sz="1200" dirty="0"/>
              <a:t>20.430.000,00 </a:t>
            </a:r>
            <a:r>
              <a:rPr lang="sr-Cyrl-RS" sz="1200" dirty="0"/>
              <a:t>динара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en-US" b="1" dirty="0"/>
          </a:p>
          <a:p>
            <a:pPr algn="ctr">
              <a:buNone/>
            </a:pPr>
            <a:r>
              <a:rPr lang="sr-Cyrl-RS" b="1" dirty="0"/>
              <a:t>Шта се променило у односу на 202</a:t>
            </a:r>
            <a:r>
              <a:rPr lang="sr-Latn-RS" b="1" dirty="0"/>
              <a:t>4</a:t>
            </a:r>
            <a:r>
              <a:rPr lang="sr-Cyrl-RS" b="1" dirty="0"/>
              <a:t>. годину</a:t>
            </a:r>
            <a:r>
              <a:rPr lang="en-US" b="1" dirty="0"/>
              <a:t>?</a:t>
            </a:r>
            <a:endParaRPr lang="sr-Cyrl-RS" b="1" dirty="0"/>
          </a:p>
          <a:p>
            <a:pPr algn="ctr">
              <a:buNone/>
            </a:pPr>
            <a:endParaRPr lang="sr-Cyrl-RS" b="1" dirty="0"/>
          </a:p>
          <a:p>
            <a:pPr algn="just">
              <a:buNone/>
            </a:pPr>
            <a:r>
              <a:rPr lang="sr-Cyrl-RS" sz="2000" dirty="0"/>
              <a:t>     Укупни приходи и примања наше општине у 202</a:t>
            </a:r>
            <a:r>
              <a:rPr lang="sr-Latn-RS" sz="2000" dirty="0"/>
              <a:t>5</a:t>
            </a:r>
            <a:r>
              <a:rPr lang="sr-Cyrl-RS" sz="2000" dirty="0"/>
              <a:t>. години су се смањили у односу на последњу измену Одлуке о буџету за 202</a:t>
            </a:r>
            <a:r>
              <a:rPr lang="sr-Latn-RS" sz="2000" dirty="0"/>
              <a:t>4</a:t>
            </a:r>
            <a:r>
              <a:rPr lang="sr-Cyrl-RS" sz="2000" dirty="0"/>
              <a:t>. годину за </a:t>
            </a:r>
            <a:r>
              <a:rPr lang="sr-Latn-RS" sz="2000" dirty="0"/>
              <a:t>172</a:t>
            </a:r>
            <a:r>
              <a:rPr lang="sr-Cyrl-RS" sz="2000" dirty="0"/>
              <a:t>.</a:t>
            </a:r>
            <a:r>
              <a:rPr lang="sr-Latn-RS" sz="2000" dirty="0"/>
              <a:t>636</a:t>
            </a:r>
            <a:r>
              <a:rPr lang="sr-Cyrl-RS" sz="2000" dirty="0"/>
              <a:t>.</a:t>
            </a:r>
            <a:r>
              <a:rPr lang="sr-Latn-RS" sz="2000" dirty="0"/>
              <a:t>363</a:t>
            </a:r>
            <a:r>
              <a:rPr lang="sr-Cyrl-RS" sz="2000" dirty="0"/>
              <a:t>,00 динара, односно за </a:t>
            </a:r>
            <a:r>
              <a:rPr lang="sr-Latn-RS" sz="2000" dirty="0"/>
              <a:t>23,32</a:t>
            </a:r>
            <a:r>
              <a:rPr lang="en-US" sz="2000" dirty="0"/>
              <a:t>%.</a:t>
            </a:r>
            <a:endParaRPr lang="sr-Cyrl-RS" sz="2000" dirty="0"/>
          </a:p>
          <a:p>
            <a:pPr algn="just"/>
            <a:endParaRPr lang="sr-Latn-RS" sz="2000" dirty="0"/>
          </a:p>
          <a:p>
            <a:pPr algn="just">
              <a:buNone/>
            </a:pPr>
            <a:r>
              <a:rPr lang="sr-Latn-RS" sz="2000" dirty="0"/>
              <a:t>                                        </a:t>
            </a:r>
            <a:r>
              <a:rPr lang="sr-Cyrl-RS" sz="2000" dirty="0"/>
              <a:t>- Примања од продаје нефинансијске имовине</a:t>
            </a:r>
          </a:p>
          <a:p>
            <a:pPr algn="just">
              <a:buNone/>
            </a:pPr>
            <a:r>
              <a:rPr lang="sr-Cyrl-RS" sz="2000" dirty="0"/>
              <a:t>                                           смањеана за </a:t>
            </a:r>
            <a:r>
              <a:rPr lang="sr-Latn-RS" sz="2000" dirty="0"/>
              <a:t>9</a:t>
            </a:r>
            <a:r>
              <a:rPr lang="sr-Cyrl-RS" sz="2000" dirty="0"/>
              <a:t>.</a:t>
            </a:r>
            <a:r>
              <a:rPr lang="sr-Latn-RS" sz="2000" dirty="0"/>
              <a:t>5</a:t>
            </a:r>
            <a:r>
              <a:rPr lang="sr-Cyrl-RS" sz="2000" dirty="0"/>
              <a:t>00.000,00 динара </a:t>
            </a:r>
            <a:endParaRPr lang="sr-Latn-RS" sz="2000" dirty="0"/>
          </a:p>
          <a:p>
            <a:pPr algn="just">
              <a:buNone/>
            </a:pPr>
            <a:r>
              <a:rPr lang="sr-Cyrl-RS" sz="2000" dirty="0"/>
              <a:t>                                        - Трансфери су смањени за 1</a:t>
            </a:r>
            <a:r>
              <a:rPr lang="sr-Latn-RS" sz="2000"/>
              <a:t>40</a:t>
            </a:r>
            <a:r>
              <a:rPr lang="sr-Cyrl-RS" sz="2000"/>
              <a:t>.</a:t>
            </a:r>
            <a:r>
              <a:rPr lang="sr-Latn-RS" sz="2000" dirty="0"/>
              <a:t>920.806</a:t>
            </a:r>
            <a:r>
              <a:rPr lang="sr-Cyrl-RS" sz="2000" dirty="0"/>
              <a:t>,00 динара.</a:t>
            </a:r>
          </a:p>
          <a:p>
            <a:pPr algn="just">
              <a:buNone/>
            </a:pPr>
            <a:r>
              <a:rPr lang="sr-Cyrl-RS" sz="2000" dirty="0"/>
              <a:t>                                        - Порески приходи су смањени за </a:t>
            </a:r>
            <a:r>
              <a:rPr lang="sr-Latn-RS" sz="2000" dirty="0"/>
              <a:t>4</a:t>
            </a:r>
            <a:r>
              <a:rPr lang="sr-Cyrl-RS" sz="2000" dirty="0"/>
              <a:t>.</a:t>
            </a:r>
            <a:r>
              <a:rPr lang="sr-Latn-RS" sz="2000" dirty="0"/>
              <a:t>7</a:t>
            </a:r>
            <a:r>
              <a:rPr lang="sr-Cyrl-RS" sz="2000" dirty="0"/>
              <a:t>08.156,00 динара.</a:t>
            </a:r>
          </a:p>
          <a:p>
            <a:pPr algn="just">
              <a:buNone/>
            </a:pPr>
            <a:r>
              <a:rPr lang="sr-Cyrl-RS" sz="2000" dirty="0"/>
              <a:t>                                </a:t>
            </a:r>
            <a:r>
              <a:rPr lang="sr-Latn-RS" sz="2000" dirty="0"/>
              <a:t>        -</a:t>
            </a:r>
            <a:r>
              <a:rPr lang="sr-Cyrl-RS" sz="2000" dirty="0"/>
              <a:t> Пренета средства из ранијих година су</a:t>
            </a:r>
          </a:p>
          <a:p>
            <a:pPr algn="just">
              <a:buNone/>
            </a:pPr>
            <a:r>
              <a:rPr lang="sr-Cyrl-RS" sz="2000" dirty="0"/>
              <a:t> </a:t>
            </a:r>
            <a:r>
              <a:rPr lang="sr-Latn-RS" sz="2000" dirty="0"/>
              <a:t>                                          </a:t>
            </a:r>
            <a:r>
              <a:rPr lang="sr-Cyrl-RS" sz="2000" dirty="0"/>
              <a:t>смањеана за </a:t>
            </a:r>
            <a:r>
              <a:rPr lang="sr-Latn-RS" sz="2000" dirty="0"/>
              <a:t>8</a:t>
            </a:r>
            <a:r>
              <a:rPr lang="sr-Cyrl-RS" sz="2000" dirty="0"/>
              <a:t>.</a:t>
            </a:r>
            <a:r>
              <a:rPr lang="sr-Latn-RS" sz="2000" dirty="0"/>
              <a:t>437</a:t>
            </a:r>
            <a:r>
              <a:rPr lang="sr-Cyrl-RS" sz="2000" dirty="0"/>
              <a:t>.</a:t>
            </a:r>
            <a:r>
              <a:rPr lang="sr-Latn-RS" sz="2000" dirty="0"/>
              <a:t>401</a:t>
            </a:r>
            <a:r>
              <a:rPr lang="sr-Cyrl-RS" sz="2000" dirty="0"/>
              <a:t>,00 динара.</a:t>
            </a:r>
            <a:endParaRPr lang="sr-Latn-RS" sz="2000" dirty="0"/>
          </a:p>
          <a:p>
            <a:pPr algn="just">
              <a:buNone/>
            </a:pPr>
            <a:r>
              <a:rPr lang="sr-Latn-RS" sz="2000" dirty="0"/>
              <a:t>                                         </a:t>
            </a:r>
            <a:r>
              <a:rPr lang="sr-Cyrl-RS" sz="2000" dirty="0"/>
              <a:t>- Остали приходи су смањеана за </a:t>
            </a:r>
            <a:r>
              <a:rPr lang="sr-Latn-RS" sz="2000" dirty="0"/>
              <a:t>9</a:t>
            </a:r>
            <a:r>
              <a:rPr lang="sr-Cyrl-RS" sz="2000" dirty="0"/>
              <a:t>.</a:t>
            </a:r>
            <a:r>
              <a:rPr lang="sr-Latn-RS" sz="2000" dirty="0"/>
              <a:t>070.000</a:t>
            </a:r>
            <a:r>
              <a:rPr lang="sr-Cyrl-RS" sz="2000" dirty="0"/>
              <a:t>,00 дин</a:t>
            </a:r>
          </a:p>
          <a:p>
            <a:pPr algn="just">
              <a:buNone/>
            </a:pPr>
            <a:r>
              <a:rPr lang="sr-Cyrl-RS" sz="2000" dirty="0"/>
              <a:t>   </a:t>
            </a:r>
            <a:endParaRPr lang="sr-Latn-RS" sz="2000" dirty="0"/>
          </a:p>
        </p:txBody>
      </p:sp>
      <p:sp>
        <p:nvSpPr>
          <p:cNvPr id="5" name="Down Arrow 4"/>
          <p:cNvSpPr/>
          <p:nvPr/>
        </p:nvSpPr>
        <p:spPr>
          <a:xfrm>
            <a:off x="1143000" y="3276600"/>
            <a:ext cx="533400" cy="23622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sr-Cyrl-RS" dirty="0"/>
          </a:p>
          <a:p>
            <a:pPr algn="ctr">
              <a:buNone/>
            </a:pPr>
            <a:r>
              <a:rPr lang="sr-Cyrl-RS" b="1" dirty="0"/>
              <a:t>На шта се троше јавна средства</a:t>
            </a:r>
            <a:r>
              <a:rPr lang="en-US" b="1" dirty="0"/>
              <a:t>?</a:t>
            </a:r>
          </a:p>
          <a:p>
            <a:pPr algn="just">
              <a:buNone/>
            </a:pPr>
            <a:r>
              <a:rPr lang="en-US" dirty="0"/>
              <a:t>    </a:t>
            </a:r>
            <a:r>
              <a:rPr lang="sr-Cyrl-RS" dirty="0"/>
              <a:t>	</a:t>
            </a:r>
            <a:r>
              <a:rPr lang="sr-Cyrl-RS" sz="2000" dirty="0"/>
              <a:t>Буџет мора бити у равнотежи, што значи да расходи морају одговарати приходима. Укупни планирани расходи и издаци у 202</a:t>
            </a:r>
            <a:r>
              <a:rPr lang="sr-Latn-RS" sz="2000" dirty="0"/>
              <a:t>5</a:t>
            </a:r>
            <a:r>
              <a:rPr lang="sr-Cyrl-RS" sz="2000" dirty="0"/>
              <a:t>. години из буџета износе:</a:t>
            </a:r>
          </a:p>
          <a:p>
            <a:pPr algn="just">
              <a:buNone/>
            </a:pPr>
            <a:endParaRPr lang="sr-Cyrl-RS" dirty="0"/>
          </a:p>
          <a:p>
            <a:pPr algn="just">
              <a:buNone/>
            </a:pPr>
            <a:endParaRPr lang="sr-Cyrl-RS" sz="2000" dirty="0"/>
          </a:p>
          <a:p>
            <a:pPr algn="just">
              <a:buNone/>
            </a:pPr>
            <a:r>
              <a:rPr lang="sr-Cyrl-RS" sz="2000" dirty="0"/>
              <a:t>      </a:t>
            </a:r>
            <a:r>
              <a:rPr lang="sr-Cyrl-RS" sz="2000" b="1" dirty="0"/>
              <a:t>Расходи</a:t>
            </a:r>
            <a:r>
              <a:rPr lang="sr-Cyrl-RS" sz="2000" dirty="0"/>
              <a:t> представљају све трошкове општине за плате буџетских корисника, набавку робе и услуга, субвенције,дотације и трансфере, социјалну помоћ и остале трошкове које општина обезбеђује брз дирекне и непосредне накнаде.</a:t>
            </a:r>
          </a:p>
          <a:p>
            <a:pPr algn="just">
              <a:buNone/>
            </a:pPr>
            <a:r>
              <a:rPr lang="sr-Cyrl-RS" sz="2000" dirty="0"/>
              <a:t>      </a:t>
            </a:r>
            <a:r>
              <a:rPr lang="sr-Cyrl-RS" sz="2000" b="1" dirty="0"/>
              <a:t>Издаци</a:t>
            </a:r>
            <a:r>
              <a:rPr lang="sr-Cyrl-RS" sz="2000" dirty="0"/>
              <a:t> представљају трошкове изградње или инвестиционог одржавања већ постојећег објекта, набавку земљишта, машина и опреме неопходне за рад буџетских корисника.</a:t>
            </a:r>
          </a:p>
          <a:p>
            <a:pPr algn="just">
              <a:buNone/>
            </a:pPr>
            <a:r>
              <a:rPr lang="sr-Cyrl-RS" sz="2000" dirty="0"/>
              <a:t>      </a:t>
            </a:r>
            <a:r>
              <a:rPr lang="sr-Cyrl-RS" sz="2000" b="1" dirty="0"/>
              <a:t>Расходи и издаци </a:t>
            </a:r>
            <a:r>
              <a:rPr lang="sr-Cyrl-RS" sz="2000" dirty="0"/>
              <a:t>морају се исказати на законом прописан начин, односно морају се исказати: по програмима који показују колико се троши за извршавање основних надлежности и стратешких циљева општине; по основној намени која показује за коју врсту трошка се средстав издвајају; по функцији која показује функционалну намену за одређену област и по корисницима буџета што показује организацију рада општине.  </a:t>
            </a:r>
          </a:p>
          <a:p>
            <a:pPr algn="just">
              <a:buNone/>
            </a:pPr>
            <a:r>
              <a:rPr lang="sr-Cyrl-RS" sz="2000" dirty="0"/>
              <a:t>       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209800" y="1981200"/>
            <a:ext cx="48006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/>
              <a:t>567.600.685</a:t>
            </a:r>
            <a:r>
              <a:rPr lang="sr-Cyrl-RS" dirty="0"/>
              <a:t>,00 динара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sr-Cyrl-RS" b="1" dirty="0"/>
              <a:t>Шта су расходи и издаци буџета</a:t>
            </a:r>
            <a:r>
              <a:rPr lang="en-US" b="1" dirty="0"/>
              <a:t>?</a:t>
            </a:r>
          </a:p>
          <a:p>
            <a:pPr>
              <a:buNone/>
            </a:pPr>
            <a:r>
              <a:rPr lang="sr-Cyrl-RS" sz="2000" dirty="0"/>
              <a:t>Расходи за запослене</a:t>
            </a:r>
          </a:p>
          <a:p>
            <a:pPr>
              <a:buNone/>
            </a:pPr>
            <a:endParaRPr lang="sr-Cyrl-RS" sz="2000" dirty="0"/>
          </a:p>
          <a:p>
            <a:pPr>
              <a:buNone/>
            </a:pPr>
            <a:r>
              <a:rPr lang="sr-Cyrl-RS" sz="2000" dirty="0"/>
              <a:t>Коришћење роба и</a:t>
            </a:r>
          </a:p>
          <a:p>
            <a:pPr>
              <a:buNone/>
            </a:pPr>
            <a:r>
              <a:rPr lang="sr-Cyrl-RS" sz="2000" dirty="0"/>
              <a:t>Услуга</a:t>
            </a:r>
          </a:p>
          <a:p>
            <a:pPr>
              <a:buNone/>
            </a:pPr>
            <a:endParaRPr lang="sr-Cyrl-RS" sz="2000" dirty="0"/>
          </a:p>
          <a:p>
            <a:pPr>
              <a:buNone/>
            </a:pPr>
            <a:r>
              <a:rPr lang="sr-Cyrl-RS" sz="2000" dirty="0"/>
              <a:t>Дотације и трансфери</a:t>
            </a:r>
          </a:p>
          <a:p>
            <a:pPr>
              <a:buNone/>
            </a:pPr>
            <a:endParaRPr lang="sr-Cyrl-RS" sz="2000" dirty="0"/>
          </a:p>
          <a:p>
            <a:pPr>
              <a:buNone/>
            </a:pPr>
            <a:r>
              <a:rPr lang="sr-Cyrl-RS" sz="2000" dirty="0"/>
              <a:t>Остали расходи</a:t>
            </a:r>
          </a:p>
          <a:p>
            <a:pPr>
              <a:buNone/>
            </a:pPr>
            <a:endParaRPr lang="sr-Cyrl-RS" sz="2000" dirty="0"/>
          </a:p>
          <a:p>
            <a:pPr>
              <a:buNone/>
            </a:pPr>
            <a:r>
              <a:rPr lang="sr-Cyrl-RS" sz="2000" dirty="0"/>
              <a:t>Субвенције</a:t>
            </a:r>
          </a:p>
          <a:p>
            <a:pPr>
              <a:buNone/>
            </a:pPr>
            <a:endParaRPr lang="sr-Cyrl-RS" sz="2000" dirty="0"/>
          </a:p>
          <a:p>
            <a:pPr>
              <a:buNone/>
            </a:pPr>
            <a:r>
              <a:rPr lang="sr-Cyrl-RS" sz="2000" dirty="0"/>
              <a:t>Социјална заштита </a:t>
            </a:r>
          </a:p>
          <a:p>
            <a:pPr>
              <a:buNone/>
            </a:pPr>
            <a:endParaRPr lang="sr-Cyrl-RS" sz="2000" dirty="0"/>
          </a:p>
          <a:p>
            <a:pPr>
              <a:buNone/>
            </a:pPr>
            <a:r>
              <a:rPr lang="sr-Cyrl-RS" sz="2000" dirty="0"/>
              <a:t>Буџетска резерва</a:t>
            </a:r>
          </a:p>
          <a:p>
            <a:pPr>
              <a:buNone/>
            </a:pPr>
            <a:endParaRPr lang="sr-Cyrl-RS" sz="2000" dirty="0"/>
          </a:p>
          <a:p>
            <a:pPr>
              <a:buNone/>
            </a:pPr>
            <a:r>
              <a:rPr lang="sr-Cyrl-RS" sz="2000" dirty="0"/>
              <a:t>Капитални издаци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971800" y="609600"/>
            <a:ext cx="60198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r-Cyrl-RS" dirty="0"/>
              <a:t> </a:t>
            </a:r>
            <a:r>
              <a:rPr lang="sr-Cyrl-RS" sz="1400" dirty="0"/>
              <a:t>Расходи за запослене представљју све трошкове за запослене, како у управи тако и код буџетских корисника. 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2971800" y="1219200"/>
            <a:ext cx="6019800" cy="76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r-Cyrl-RS" sz="1400" dirty="0"/>
              <a:t> Коришћење роба и услуга обухватају сталне трошкове, путне трошкове, услуге по уговору, специјализоване  услуге, трошкове материјала и текуће поправке и одржавање. 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2971800" y="2057400"/>
            <a:ext cx="60198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r-Cyrl-RS" sz="1400" dirty="0"/>
              <a:t> Дотације и трансфери су трошкови које локална самоуправа има за исплату институцијама које су у примарној надлежности централног/покрајинског нивоа као што су школе, центар за социјални рад, дом здравља. 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2971800" y="3048000"/>
            <a:ext cx="60198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r-Cyrl-RS" sz="1400" dirty="0"/>
              <a:t> Остали расходи обухватају дотације невладиним организацијама, порезе, таксе, новчане казне. 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2971800" y="3657600"/>
            <a:ext cx="6019800" cy="609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r-Cyrl-RS" sz="1400" dirty="0"/>
              <a:t> Субвенције се одобравају за функционисање рада јавних предузећа.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2971800" y="4343400"/>
            <a:ext cx="6019800" cy="6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r-Cyrl-RS" sz="1400" dirty="0"/>
              <a:t> Социјална заштита обухвата све трошкове исплате социјалне помоћи за различите категорије грађана.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2971800" y="5105400"/>
            <a:ext cx="6019800" cy="6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r-Cyrl-RS" sz="1400" dirty="0"/>
              <a:t> Буџетска резерва представља новац који се користи за непланиране или недовољно планиране сврхе, као и у случају ванредних околности.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2971800" y="5867400"/>
            <a:ext cx="60198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r-Cyrl-RS" sz="1400" dirty="0"/>
              <a:t> Капитални издаци су трошкови за изградњу нових или инвестиционо одржавање постојећих објеката, набавку опреме, машина земљишта и слично.</a:t>
            </a:r>
            <a:endParaRPr lang="en-US" sz="14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38400" y="762000"/>
            <a:ext cx="4572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286000" y="1600200"/>
            <a:ext cx="609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514600" y="25146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905000" y="3276600"/>
            <a:ext cx="990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600200" y="3962400"/>
            <a:ext cx="12192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2209800" y="4725988"/>
            <a:ext cx="685800" cy="746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057400" y="5487988"/>
            <a:ext cx="838200" cy="746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209800" y="62484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sr-Cyrl-RS" b="1" dirty="0"/>
              <a:t>Структура планираних расхода и издатака буџета за 202</a:t>
            </a:r>
            <a:r>
              <a:rPr lang="sr-Latn-RS" b="1" dirty="0"/>
              <a:t>5</a:t>
            </a:r>
            <a:r>
              <a:rPr lang="sr-Cyrl-RS" b="1" dirty="0"/>
              <a:t>. годину</a:t>
            </a:r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2971800" y="2362200"/>
            <a:ext cx="2971800" cy="28956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chemeClr val="tx1"/>
                </a:solidFill>
              </a:rPr>
              <a:t>Укупни расходи и издаци </a:t>
            </a:r>
            <a:r>
              <a:rPr lang="sr-Latn-RS" dirty="0">
                <a:solidFill>
                  <a:schemeClr val="tx1"/>
                </a:solidFill>
              </a:rPr>
              <a:t>567.600.685</a:t>
            </a:r>
            <a:r>
              <a:rPr lang="sr-Cyrl-RS" dirty="0">
                <a:solidFill>
                  <a:schemeClr val="tx1"/>
                </a:solidFill>
              </a:rPr>
              <a:t>,00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657600" y="1066800"/>
            <a:ext cx="1524000" cy="1219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Расходи за запослене</a:t>
            </a:r>
            <a:r>
              <a:rPr lang="sr-Latn-RS" sz="1400" dirty="0"/>
              <a:t> </a:t>
            </a:r>
            <a:r>
              <a:rPr lang="sr-Latn-RS" sz="1100" dirty="0"/>
              <a:t>149.184.222,00</a:t>
            </a:r>
            <a:endParaRPr lang="en-US" sz="1100" dirty="0"/>
          </a:p>
        </p:txBody>
      </p:sp>
      <p:sp>
        <p:nvSpPr>
          <p:cNvPr id="6" name="Oval 5"/>
          <p:cNvSpPr/>
          <p:nvPr/>
        </p:nvSpPr>
        <p:spPr>
          <a:xfrm>
            <a:off x="5334000" y="1600200"/>
            <a:ext cx="1600200" cy="1219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Коришћење роба и услуга</a:t>
            </a:r>
            <a:endParaRPr lang="sr-Latn-RS" sz="1400" dirty="0"/>
          </a:p>
          <a:p>
            <a:pPr algn="ctr"/>
            <a:r>
              <a:rPr lang="sr-Latn-RS" sz="1100" dirty="0"/>
              <a:t>245.535.309,00</a:t>
            </a:r>
            <a:endParaRPr lang="en-US" sz="1100" dirty="0"/>
          </a:p>
        </p:txBody>
      </p:sp>
      <p:sp>
        <p:nvSpPr>
          <p:cNvPr id="7" name="Oval 6"/>
          <p:cNvSpPr/>
          <p:nvPr/>
        </p:nvSpPr>
        <p:spPr>
          <a:xfrm>
            <a:off x="6019800" y="2971800"/>
            <a:ext cx="1524000" cy="1295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Субвенције</a:t>
            </a:r>
            <a:endParaRPr lang="sr-Latn-RS" sz="1400" dirty="0"/>
          </a:p>
          <a:p>
            <a:pPr algn="ctr"/>
            <a:r>
              <a:rPr lang="sr-Latn-RS" sz="1100" dirty="0"/>
              <a:t>15.800.000,00</a:t>
            </a:r>
            <a:endParaRPr lang="en-US" sz="1100" dirty="0"/>
          </a:p>
        </p:txBody>
      </p:sp>
      <p:sp>
        <p:nvSpPr>
          <p:cNvPr id="8" name="Oval 7"/>
          <p:cNvSpPr/>
          <p:nvPr/>
        </p:nvSpPr>
        <p:spPr>
          <a:xfrm>
            <a:off x="5638800" y="4572000"/>
            <a:ext cx="1524000" cy="1219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Социјална заштита</a:t>
            </a:r>
            <a:endParaRPr lang="sr-Latn-RS" sz="1400" dirty="0"/>
          </a:p>
          <a:p>
            <a:pPr algn="ctr"/>
            <a:r>
              <a:rPr lang="sr-Latn-RS" sz="1100" dirty="0"/>
              <a:t>17.650.000,00</a:t>
            </a:r>
            <a:endParaRPr lang="en-US" sz="1100" dirty="0"/>
          </a:p>
        </p:txBody>
      </p:sp>
      <p:sp>
        <p:nvSpPr>
          <p:cNvPr id="9" name="Oval 8"/>
          <p:cNvSpPr/>
          <p:nvPr/>
        </p:nvSpPr>
        <p:spPr>
          <a:xfrm>
            <a:off x="3733800" y="5334000"/>
            <a:ext cx="1676400" cy="1219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Капитални издаци</a:t>
            </a:r>
            <a:endParaRPr lang="sr-Latn-RS" sz="1400" dirty="0"/>
          </a:p>
          <a:p>
            <a:pPr algn="ctr"/>
            <a:r>
              <a:rPr lang="sr-Latn-RS" sz="1100" dirty="0"/>
              <a:t>39.067.990,00</a:t>
            </a:r>
            <a:endParaRPr lang="en-US" sz="1100" dirty="0"/>
          </a:p>
        </p:txBody>
      </p:sp>
      <p:sp>
        <p:nvSpPr>
          <p:cNvPr id="10" name="Oval 9"/>
          <p:cNvSpPr/>
          <p:nvPr/>
        </p:nvSpPr>
        <p:spPr>
          <a:xfrm>
            <a:off x="2133600" y="1600200"/>
            <a:ext cx="1524000" cy="1219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Дотације и трансфери</a:t>
            </a:r>
            <a:endParaRPr lang="sr-Latn-RS" sz="1400" dirty="0"/>
          </a:p>
          <a:p>
            <a:pPr algn="ctr"/>
            <a:r>
              <a:rPr lang="sr-Latn-RS" sz="1100" dirty="0"/>
              <a:t>69.371.564,00</a:t>
            </a:r>
            <a:endParaRPr lang="en-US" sz="1100" dirty="0"/>
          </a:p>
        </p:txBody>
      </p:sp>
      <p:sp>
        <p:nvSpPr>
          <p:cNvPr id="11" name="Oval 10"/>
          <p:cNvSpPr/>
          <p:nvPr/>
        </p:nvSpPr>
        <p:spPr>
          <a:xfrm>
            <a:off x="1371600" y="2895600"/>
            <a:ext cx="1524000" cy="1371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Остали расходи</a:t>
            </a:r>
            <a:endParaRPr lang="sr-Latn-RS" sz="1400" dirty="0"/>
          </a:p>
          <a:p>
            <a:pPr algn="ctr"/>
            <a:r>
              <a:rPr lang="sr-Latn-RS" sz="1100" dirty="0"/>
              <a:t>21.991.600,00</a:t>
            </a:r>
            <a:endParaRPr lang="en-US" sz="1100" dirty="0"/>
          </a:p>
        </p:txBody>
      </p:sp>
      <p:sp>
        <p:nvSpPr>
          <p:cNvPr id="12" name="Oval 11"/>
          <p:cNvSpPr/>
          <p:nvPr/>
        </p:nvSpPr>
        <p:spPr>
          <a:xfrm>
            <a:off x="1905000" y="4572000"/>
            <a:ext cx="1524000" cy="1219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Средства резерве</a:t>
            </a:r>
            <a:endParaRPr lang="sr-Latn-RS" sz="1400" dirty="0"/>
          </a:p>
          <a:p>
            <a:pPr algn="ctr"/>
            <a:r>
              <a:rPr lang="sr-Latn-RS" sz="1100" dirty="0"/>
              <a:t>9.000.000,00</a:t>
            </a:r>
            <a:endParaRPr lang="en-US" sz="1100" dirty="0"/>
          </a:p>
        </p:txBody>
      </p:sp>
      <p:cxnSp>
        <p:nvCxnSpPr>
          <p:cNvPr id="32" name="Straight Connector 31"/>
          <p:cNvCxnSpPr>
            <a:stCxn id="10" idx="7"/>
          </p:cNvCxnSpPr>
          <p:nvPr/>
        </p:nvCxnSpPr>
        <p:spPr>
          <a:xfrm rot="5400000" flipH="1" flipV="1">
            <a:off x="3532935" y="1654082"/>
            <a:ext cx="26146" cy="2231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600" y="1752600"/>
            <a:ext cx="304800" cy="76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 flipH="1">
            <a:off x="6515100" y="2781300"/>
            <a:ext cx="2286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</p:cNvCxnSpPr>
          <p:nvPr/>
        </p:nvCxnSpPr>
        <p:spPr>
          <a:xfrm rot="5400000">
            <a:off x="6553200" y="4343400"/>
            <a:ext cx="3048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8" idx="3"/>
          </p:cNvCxnSpPr>
          <p:nvPr/>
        </p:nvCxnSpPr>
        <p:spPr>
          <a:xfrm rot="5400000">
            <a:off x="5546819" y="5476036"/>
            <a:ext cx="178550" cy="4517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200400" y="5638800"/>
            <a:ext cx="53340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1" idx="4"/>
          </p:cNvCxnSpPr>
          <p:nvPr/>
        </p:nvCxnSpPr>
        <p:spPr>
          <a:xfrm rot="16200000" flipH="1">
            <a:off x="2057400" y="4343400"/>
            <a:ext cx="38100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0" idx="3"/>
          </p:cNvCxnSpPr>
          <p:nvPr/>
        </p:nvCxnSpPr>
        <p:spPr>
          <a:xfrm rot="5400000">
            <a:off x="2155918" y="2694735"/>
            <a:ext cx="254750" cy="1469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sr-Cyrl-RS" b="1" dirty="0"/>
              <a:t>Шта се променило у односу на 202</a:t>
            </a:r>
            <a:r>
              <a:rPr lang="sr-Latn-RS" b="1" dirty="0"/>
              <a:t>4</a:t>
            </a:r>
            <a:r>
              <a:rPr lang="sr-Cyrl-RS" b="1" dirty="0"/>
              <a:t>. годину</a:t>
            </a:r>
            <a:r>
              <a:rPr lang="en-US" b="1" dirty="0"/>
              <a:t>?</a:t>
            </a:r>
            <a:endParaRPr lang="sr-Cyrl-RS" b="1" dirty="0"/>
          </a:p>
          <a:p>
            <a:pPr algn="just">
              <a:buNone/>
            </a:pPr>
            <a:r>
              <a:rPr lang="sr-Cyrl-RS" dirty="0"/>
              <a:t>   </a:t>
            </a:r>
            <a:r>
              <a:rPr lang="sr-Cyrl-RS" sz="2000" dirty="0"/>
              <a:t>Укупни трошкови наше општине у 202</a:t>
            </a:r>
            <a:r>
              <a:rPr lang="sr-Latn-RS" sz="2000" dirty="0"/>
              <a:t>5</a:t>
            </a:r>
            <a:r>
              <a:rPr lang="sr-Cyrl-RS" sz="2000" dirty="0"/>
              <a:t>. години су се смањили у односу на последњу измену Одлуке о буџету за 202</a:t>
            </a:r>
            <a:r>
              <a:rPr lang="sr-Latn-RS" sz="2000" dirty="0"/>
              <a:t>4</a:t>
            </a:r>
            <a:r>
              <a:rPr lang="sr-Cyrl-RS" sz="2000" dirty="0"/>
              <a:t>. годину за </a:t>
            </a:r>
            <a:r>
              <a:rPr lang="sr-Latn-RS" sz="2000" dirty="0"/>
              <a:t>172.636.366</a:t>
            </a:r>
            <a:r>
              <a:rPr lang="sr-Cyrl-RS" sz="2000" dirty="0"/>
              <a:t>,00 динара, односно за 2</a:t>
            </a:r>
            <a:r>
              <a:rPr lang="sr-Latn-RS" sz="2000" dirty="0"/>
              <a:t>3</a:t>
            </a:r>
            <a:r>
              <a:rPr lang="sr-Cyrl-RS" sz="2000" dirty="0"/>
              <a:t>,</a:t>
            </a:r>
            <a:r>
              <a:rPr lang="sr-Latn-RS" sz="2000" dirty="0"/>
              <a:t>32</a:t>
            </a:r>
            <a:r>
              <a:rPr lang="sr-Cyrl-RS" sz="2000" dirty="0"/>
              <a:t>%.</a:t>
            </a:r>
          </a:p>
          <a:p>
            <a:pPr algn="just">
              <a:buNone/>
            </a:pPr>
            <a:r>
              <a:rPr lang="sr-Cyrl-RS" sz="2000" dirty="0"/>
              <a:t>                           - Расходи из области социјалне заштите су смањени за </a:t>
            </a:r>
          </a:p>
          <a:p>
            <a:pPr algn="just">
              <a:buNone/>
            </a:pPr>
            <a:r>
              <a:rPr lang="sr-Cyrl-RS" sz="2000" dirty="0"/>
              <a:t>                              </a:t>
            </a:r>
            <a:r>
              <a:rPr lang="sr-Latn-RS" sz="2000" dirty="0"/>
              <a:t>12</a:t>
            </a:r>
            <a:r>
              <a:rPr lang="sr-Cyrl-RS" sz="2000" dirty="0"/>
              <a:t>.</a:t>
            </a:r>
            <a:r>
              <a:rPr lang="sr-Latn-RS" sz="2000" dirty="0"/>
              <a:t>763</a:t>
            </a:r>
            <a:r>
              <a:rPr lang="sr-Cyrl-RS" sz="2000" dirty="0"/>
              <a:t>.</a:t>
            </a:r>
            <a:r>
              <a:rPr lang="sr-Latn-RS" sz="2000" dirty="0"/>
              <a:t>953</a:t>
            </a:r>
            <a:r>
              <a:rPr lang="sr-Cyrl-RS" sz="2000" dirty="0"/>
              <a:t>,00 динара</a:t>
            </a:r>
            <a:endParaRPr lang="sr-Latn-RS" sz="2000" dirty="0"/>
          </a:p>
          <a:p>
            <a:pPr algn="just">
              <a:buNone/>
            </a:pPr>
            <a:r>
              <a:rPr lang="sr-Latn-RS" sz="2000" dirty="0"/>
              <a:t>                          </a:t>
            </a:r>
            <a:r>
              <a:rPr lang="sr-Cyrl-RS" sz="2000" dirty="0"/>
              <a:t> -  Коришћење роба и услуга су смањени су за  </a:t>
            </a:r>
            <a:r>
              <a:rPr lang="sr-Latn-RS" sz="2000" dirty="0"/>
              <a:t>72</a:t>
            </a:r>
            <a:r>
              <a:rPr lang="sr-Cyrl-RS" sz="2000" dirty="0"/>
              <a:t>.</a:t>
            </a:r>
            <a:r>
              <a:rPr lang="sr-Latn-RS" sz="2000" dirty="0"/>
              <a:t>470</a:t>
            </a:r>
            <a:r>
              <a:rPr lang="sr-Cyrl-RS" sz="2000" dirty="0"/>
              <a:t>.</a:t>
            </a:r>
            <a:r>
              <a:rPr lang="sr-Latn-RS" sz="2000" dirty="0"/>
              <a:t>480</a:t>
            </a:r>
            <a:r>
              <a:rPr lang="sr-Cyrl-RS" sz="2000" dirty="0"/>
              <a:t>,00 дин.</a:t>
            </a:r>
          </a:p>
          <a:p>
            <a:pPr algn="just">
              <a:buNone/>
            </a:pPr>
            <a:r>
              <a:rPr lang="sr-Cyrl-RS" sz="2000" dirty="0"/>
              <a:t>                           - Капитални издаци су смањени за 6</a:t>
            </a:r>
            <a:r>
              <a:rPr lang="sr-Latn-RS" sz="2000" dirty="0"/>
              <a:t>6</a:t>
            </a:r>
            <a:r>
              <a:rPr lang="sr-Cyrl-RS" sz="2000" dirty="0"/>
              <a:t>.</a:t>
            </a:r>
            <a:r>
              <a:rPr lang="sr-Latn-RS" sz="2000" dirty="0"/>
              <a:t>202</a:t>
            </a:r>
            <a:r>
              <a:rPr lang="sr-Cyrl-RS" sz="2000" dirty="0"/>
              <a:t>.</a:t>
            </a:r>
            <a:r>
              <a:rPr lang="sr-Latn-RS" sz="2000" dirty="0"/>
              <a:t>504</a:t>
            </a:r>
            <a:r>
              <a:rPr lang="sr-Cyrl-RS" sz="2000" dirty="0"/>
              <a:t>,00 динара</a:t>
            </a:r>
          </a:p>
          <a:p>
            <a:pPr algn="just">
              <a:buNone/>
            </a:pPr>
            <a:r>
              <a:rPr lang="sr-Cyrl-RS" sz="2000" dirty="0"/>
              <a:t>                           - Остали расходи су смањени за </a:t>
            </a:r>
            <a:r>
              <a:rPr lang="sr-Latn-RS" sz="2000" dirty="0"/>
              <a:t>4</a:t>
            </a:r>
            <a:r>
              <a:rPr lang="sr-Cyrl-RS" sz="2000" dirty="0"/>
              <a:t>.</a:t>
            </a:r>
            <a:r>
              <a:rPr lang="sr-Latn-RS" sz="2000" dirty="0"/>
              <a:t>462</a:t>
            </a:r>
            <a:r>
              <a:rPr lang="sr-Cyrl-RS" sz="2000" dirty="0"/>
              <a:t>0.</a:t>
            </a:r>
            <a:r>
              <a:rPr lang="sr-Latn-RS" sz="2000" dirty="0"/>
              <a:t>253</a:t>
            </a:r>
            <a:r>
              <a:rPr lang="sr-Cyrl-RS" sz="2000" dirty="0"/>
              <a:t>,00 дин.</a:t>
            </a:r>
          </a:p>
          <a:p>
            <a:pPr algn="just">
              <a:buNone/>
            </a:pPr>
            <a:r>
              <a:rPr lang="sr-Cyrl-RS" sz="2000" dirty="0"/>
              <a:t>                           - Дотације и трансфери су смањени за </a:t>
            </a:r>
            <a:r>
              <a:rPr lang="sr-Latn-RS" sz="2000" dirty="0"/>
              <a:t>15</a:t>
            </a:r>
            <a:r>
              <a:rPr lang="sr-Cyrl-RS" sz="2000" dirty="0"/>
              <a:t>.</a:t>
            </a:r>
            <a:r>
              <a:rPr lang="sr-Latn-RS" sz="2000" dirty="0"/>
              <a:t>106</a:t>
            </a:r>
            <a:r>
              <a:rPr lang="sr-Cyrl-RS" sz="2000" dirty="0"/>
              <a:t>.</a:t>
            </a:r>
            <a:r>
              <a:rPr lang="sr-Latn-RS" sz="2000" dirty="0"/>
              <a:t>172,00</a:t>
            </a:r>
            <a:r>
              <a:rPr lang="sr-Cyrl-RS" sz="2000" dirty="0"/>
              <a:t> дин.</a:t>
            </a:r>
          </a:p>
          <a:p>
            <a:pPr algn="just">
              <a:buNone/>
            </a:pPr>
            <a:r>
              <a:rPr lang="sr-Latn-RS" sz="2000" dirty="0"/>
              <a:t>                           </a:t>
            </a:r>
            <a:r>
              <a:rPr lang="sr-Cyrl-RS" sz="2000" dirty="0"/>
              <a:t>- Субвенције су повећане за </a:t>
            </a:r>
            <a:r>
              <a:rPr lang="sr-Latn-RS" sz="2000" dirty="0"/>
              <a:t>18.088.555</a:t>
            </a:r>
            <a:r>
              <a:rPr lang="sr-Cyrl-RS" sz="2000" dirty="0"/>
              <a:t>.,00</a:t>
            </a:r>
          </a:p>
          <a:p>
            <a:pPr algn="just">
              <a:buNone/>
            </a:pPr>
            <a:endParaRPr lang="sr-Cyrl-RS" sz="2000" dirty="0"/>
          </a:p>
          <a:p>
            <a:pPr algn="just">
              <a:buNone/>
            </a:pPr>
            <a:r>
              <a:rPr lang="sr-Cyrl-RS" sz="2000" dirty="0"/>
              <a:t>                            - Расходи за запослене су повећани за </a:t>
            </a:r>
            <a:r>
              <a:rPr lang="sr-Latn-RS" sz="2000" dirty="0"/>
              <a:t>14.557.555</a:t>
            </a:r>
            <a:r>
              <a:rPr lang="sr-Cyrl-RS" sz="2000" dirty="0"/>
              <a:t>,00 динара</a:t>
            </a:r>
          </a:p>
          <a:p>
            <a:pPr algn="just">
              <a:buNone/>
            </a:pPr>
            <a:r>
              <a:rPr lang="sr-Latn-RS" sz="2000" dirty="0"/>
              <a:t>                            </a:t>
            </a:r>
            <a:r>
              <a:rPr lang="sr-Cyrl-RS" sz="2000" dirty="0"/>
              <a:t>- Средства резерве су повећана за </a:t>
            </a:r>
            <a:r>
              <a:rPr lang="sr-Latn-RS" sz="2000" dirty="0"/>
              <a:t>1.900.000</a:t>
            </a:r>
            <a:r>
              <a:rPr lang="sr-Cyrl-RS" sz="2000" dirty="0"/>
              <a:t>,00 динара</a:t>
            </a:r>
          </a:p>
          <a:p>
            <a:pPr algn="just">
              <a:buNone/>
            </a:pPr>
            <a:r>
              <a:rPr lang="sr-Cyrl-RS" sz="2000" dirty="0"/>
              <a:t>                            </a:t>
            </a:r>
          </a:p>
          <a:p>
            <a:pPr algn="just">
              <a:buNone/>
            </a:pPr>
            <a:r>
              <a:rPr lang="sr-Cyrl-RS" sz="2000" dirty="0"/>
              <a:t>                            </a:t>
            </a:r>
          </a:p>
          <a:p>
            <a:pPr algn="just">
              <a:buNone/>
            </a:pPr>
            <a:r>
              <a:rPr lang="sr-Cyrl-RS" sz="2000" dirty="0"/>
              <a:t>                           </a:t>
            </a:r>
            <a:endParaRPr lang="en-US" sz="2000" dirty="0"/>
          </a:p>
        </p:txBody>
      </p:sp>
      <p:sp>
        <p:nvSpPr>
          <p:cNvPr id="4" name="Up Arrow 3"/>
          <p:cNvSpPr/>
          <p:nvPr/>
        </p:nvSpPr>
        <p:spPr>
          <a:xfrm>
            <a:off x="762000" y="4572000"/>
            <a:ext cx="484632" cy="1219200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762000" y="2057400"/>
            <a:ext cx="484632" cy="190500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0"/>
            <a:ext cx="9525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sr-Cyrl-RS" b="1" dirty="0"/>
              <a:t>Расходи буџета по програмима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0" y="762000"/>
          <a:ext cx="8305800" cy="56311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1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280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1. Становање, урбанизам и просторно планирање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11.904.000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32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2. Комунална делатност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44.700.000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3. Локални економски развој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 dirty="0"/>
                        <a:t>1.000.000,00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536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4. Развој туризма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23.238.000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648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5. Пољопривреда и рурални развој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3.100.000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648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6. Заштита животне средине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13.700.000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648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7. Организација саобраћаја и саобраћајне инфраструктура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47.992.000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648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8. Предшколско васпитање и образовање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76.429.600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648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9. Основно образовање и васпитање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45.462.400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648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10. Средње образовање и васпитање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 dirty="0"/>
                        <a:t>21</a:t>
                      </a:r>
                      <a:r>
                        <a:rPr lang="sr-Latn-RS" sz="1400" dirty="0"/>
                        <a:t>.810.000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168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11. Социјална и дечија заштита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38.296.969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168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12. Здравствена заштита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4.648.564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168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13. Развој културе и информисања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31.737.452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168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14. Развој спорта и омладине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7.800.000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3168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15. Опште услуге локалне самоуправе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161.046.700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3168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16. Политички систем локалне самоуправе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31.415.000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6377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17. Енергетска ефикасност и обновљиви извори енергије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3.320.000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76377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567.600.685,00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Структура расхода по буџетским програмима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810000" y="2438400"/>
            <a:ext cx="1981200" cy="19812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dirty="0">
                <a:solidFill>
                  <a:schemeClr val="tx1"/>
                </a:solidFill>
              </a:rPr>
              <a:t>567.600.685</a:t>
            </a:r>
            <a:r>
              <a:rPr lang="sr-Cyrl-RS" sz="1400" dirty="0">
                <a:solidFill>
                  <a:schemeClr val="tx1"/>
                </a:solidFill>
              </a:rPr>
              <a:t>,00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90800" y="1143000"/>
            <a:ext cx="12192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Становање,</a:t>
            </a:r>
          </a:p>
          <a:p>
            <a:pPr algn="ctr"/>
            <a:r>
              <a:rPr lang="sr-Cyrl-RS" sz="1200" dirty="0"/>
              <a:t>урбанизам и прострорно планирање </a:t>
            </a:r>
            <a:r>
              <a:rPr lang="sr-Latn-RS" sz="1200" dirty="0"/>
              <a:t>11.904</a:t>
            </a:r>
            <a:r>
              <a:rPr lang="sr-Cyrl-RS" sz="1200" dirty="0"/>
              <a:t>.000,00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962400" y="1295400"/>
            <a:ext cx="11430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Комунална делатност</a:t>
            </a:r>
            <a:endParaRPr lang="sr-Latn-RS" sz="1200" dirty="0"/>
          </a:p>
          <a:p>
            <a:pPr algn="ctr"/>
            <a:r>
              <a:rPr lang="sr-Latn-RS" sz="1200" dirty="0"/>
              <a:t>44.700.000,00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6248400" y="2438400"/>
            <a:ext cx="12192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 Саобраћај и саобраћајна структура</a:t>
            </a:r>
          </a:p>
          <a:p>
            <a:pPr algn="ctr"/>
            <a:r>
              <a:rPr lang="sr-Latn-RS" sz="1200" dirty="0"/>
              <a:t>47.992.000</a:t>
            </a:r>
            <a:r>
              <a:rPr lang="sr-Cyrl-RS" sz="1200" dirty="0"/>
              <a:t>,00 </a:t>
            </a:r>
          </a:p>
          <a:p>
            <a:pPr algn="ctr"/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5334000" y="990600"/>
            <a:ext cx="106680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Локални економски развој 1.000.000,00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1219200" y="1752600"/>
            <a:ext cx="12954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Пољопривреда и рурални развој </a:t>
            </a:r>
            <a:r>
              <a:rPr lang="sr-Latn-RS" sz="1200" dirty="0"/>
              <a:t>3.100.000</a:t>
            </a:r>
            <a:r>
              <a:rPr lang="sr-Cyrl-RS" sz="1200" dirty="0"/>
              <a:t>,00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1219200" y="3048000"/>
            <a:ext cx="12192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Опште услуге локалне самоуправе</a:t>
            </a:r>
          </a:p>
          <a:p>
            <a:pPr algn="ctr"/>
            <a:r>
              <a:rPr lang="sr-Latn-RS" sz="1200" dirty="0"/>
              <a:t>161.046.700,00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2514600" y="2743200"/>
            <a:ext cx="11430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Заштита животне средине </a:t>
            </a:r>
            <a:r>
              <a:rPr lang="sr-Latn-RS" sz="1200" dirty="0"/>
              <a:t>13.700.00</a:t>
            </a:r>
            <a:r>
              <a:rPr lang="sr-Cyrl-RS" sz="1200" dirty="0"/>
              <a:t>0,00 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1295400" y="4114800"/>
            <a:ext cx="13716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Политички систем локалне самоуправе</a:t>
            </a:r>
          </a:p>
          <a:p>
            <a:pPr algn="ctr"/>
            <a:r>
              <a:rPr lang="sr-Latn-RS" sz="1200" dirty="0"/>
              <a:t>31.415.000</a:t>
            </a:r>
            <a:r>
              <a:rPr lang="sr-Cyrl-RS" sz="1200" dirty="0"/>
              <a:t>,00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1676400" y="5105400"/>
            <a:ext cx="1447800" cy="1066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Енергетска ефикасност  и обновљиви извори енергије</a:t>
            </a:r>
          </a:p>
          <a:p>
            <a:pPr algn="ctr"/>
            <a:r>
              <a:rPr lang="sr-Latn-RS" sz="1200"/>
              <a:t>3.320.000</a:t>
            </a:r>
            <a:r>
              <a:rPr lang="sr-Cyrl-RS" sz="1200"/>
              <a:t>,00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7543800" y="3200400"/>
            <a:ext cx="1143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Предшколско васпитање</a:t>
            </a:r>
          </a:p>
          <a:p>
            <a:pPr algn="ctr"/>
            <a:r>
              <a:rPr lang="sr-Latn-RS" sz="1200" dirty="0"/>
              <a:t>76.429.600</a:t>
            </a:r>
            <a:r>
              <a:rPr lang="sr-Cyrl-RS" sz="1200" dirty="0"/>
              <a:t>,00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6172200" y="3733800"/>
            <a:ext cx="1143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Основно образовање</a:t>
            </a:r>
          </a:p>
          <a:p>
            <a:pPr algn="ctr"/>
            <a:r>
              <a:rPr lang="sr-Latn-RS" sz="1200" dirty="0"/>
              <a:t>45.462.400</a:t>
            </a:r>
            <a:r>
              <a:rPr lang="sr-Cyrl-RS" sz="1200" dirty="0"/>
              <a:t>,00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6629400" y="1371600"/>
            <a:ext cx="1143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Развој туризма</a:t>
            </a:r>
          </a:p>
          <a:p>
            <a:pPr algn="ctr"/>
            <a:r>
              <a:rPr lang="sr-Latn-RS" sz="1200" dirty="0"/>
              <a:t>23.238.000</a:t>
            </a:r>
            <a:r>
              <a:rPr lang="sr-Cyrl-RS" sz="1200" dirty="0"/>
              <a:t>,00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3962400" y="5562600"/>
            <a:ext cx="11430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Развој културе и информисања</a:t>
            </a:r>
          </a:p>
          <a:p>
            <a:pPr algn="ctr"/>
            <a:r>
              <a:rPr lang="sr-Latn-RS" sz="1200" dirty="0"/>
              <a:t>31.737.452</a:t>
            </a:r>
            <a:r>
              <a:rPr lang="sr-Cyrl-RS" sz="1200" dirty="0"/>
              <a:t>,00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4495800" y="4495800"/>
            <a:ext cx="11430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Здравствена заштита</a:t>
            </a:r>
          </a:p>
          <a:p>
            <a:pPr algn="ctr"/>
            <a:r>
              <a:rPr lang="sr-Latn-RS" sz="1200" dirty="0"/>
              <a:t>4.648.564</a:t>
            </a:r>
            <a:r>
              <a:rPr lang="sr-Cyrl-RS" sz="1200" dirty="0"/>
              <a:t>,00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276600" y="4572000"/>
            <a:ext cx="10668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Развој спорта и омладине</a:t>
            </a:r>
          </a:p>
          <a:p>
            <a:pPr algn="ctr"/>
            <a:r>
              <a:rPr lang="sr-Latn-RS" sz="1200" dirty="0"/>
              <a:t>7.800.000,00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5715000" y="5410200"/>
            <a:ext cx="11430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Социјална и дечија заштита</a:t>
            </a:r>
          </a:p>
          <a:p>
            <a:pPr algn="ctr"/>
            <a:r>
              <a:rPr lang="sr-Latn-RS" sz="1200" dirty="0"/>
              <a:t>38.296.969</a:t>
            </a:r>
            <a:r>
              <a:rPr lang="sr-Cyrl-RS" sz="1200" dirty="0"/>
              <a:t>,00</a:t>
            </a:r>
          </a:p>
          <a:p>
            <a:pPr algn="ctr"/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6934200" y="5029200"/>
            <a:ext cx="12954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Средње образовање </a:t>
            </a:r>
            <a:r>
              <a:rPr lang="sr-Latn-RS" sz="1200" dirty="0"/>
              <a:t>21.810.000</a:t>
            </a:r>
            <a:r>
              <a:rPr lang="sr-Cyrl-RS" sz="1200" dirty="0"/>
              <a:t>,00</a:t>
            </a:r>
            <a:endParaRPr lang="en-US" sz="1200" dirty="0"/>
          </a:p>
        </p:txBody>
      </p:sp>
      <p:cxnSp>
        <p:nvCxnSpPr>
          <p:cNvPr id="28" name="Straight Connector 27"/>
          <p:cNvCxnSpPr>
            <a:stCxn id="5" idx="2"/>
            <a:endCxn id="4" idx="1"/>
          </p:cNvCxnSpPr>
          <p:nvPr/>
        </p:nvCxnSpPr>
        <p:spPr>
          <a:xfrm rot="16200000" flipH="1">
            <a:off x="3314700" y="1943100"/>
            <a:ext cx="671140" cy="8997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7" idx="2"/>
            <a:endCxn id="4" idx="0"/>
          </p:cNvCxnSpPr>
          <p:nvPr/>
        </p:nvCxnSpPr>
        <p:spPr>
          <a:xfrm rot="16200000" flipH="1">
            <a:off x="4552950" y="2190750"/>
            <a:ext cx="228600" cy="266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1" idx="2"/>
          </p:cNvCxnSpPr>
          <p:nvPr/>
        </p:nvCxnSpPr>
        <p:spPr>
          <a:xfrm rot="5400000">
            <a:off x="5257800" y="1905000"/>
            <a:ext cx="533400" cy="685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4" idx="7"/>
          </p:cNvCxnSpPr>
          <p:nvPr/>
        </p:nvCxnSpPr>
        <p:spPr>
          <a:xfrm rot="10800000" flipV="1">
            <a:off x="5501060" y="2209800"/>
            <a:ext cx="1128340" cy="5187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2" idx="3"/>
          </p:cNvCxnSpPr>
          <p:nvPr/>
        </p:nvCxnSpPr>
        <p:spPr>
          <a:xfrm>
            <a:off x="2514600" y="2209800"/>
            <a:ext cx="152400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4" idx="2"/>
          </p:cNvCxnSpPr>
          <p:nvPr/>
        </p:nvCxnSpPr>
        <p:spPr>
          <a:xfrm>
            <a:off x="3657600" y="3352800"/>
            <a:ext cx="152400" cy="76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8" idx="1"/>
          </p:cNvCxnSpPr>
          <p:nvPr/>
        </p:nvCxnSpPr>
        <p:spPr>
          <a:xfrm flipV="1">
            <a:off x="5715000" y="2895600"/>
            <a:ext cx="533400" cy="76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7" idx="1"/>
            <a:endCxn id="4" idx="6"/>
          </p:cNvCxnSpPr>
          <p:nvPr/>
        </p:nvCxnSpPr>
        <p:spPr>
          <a:xfrm rot="10800000">
            <a:off x="5791200" y="3429000"/>
            <a:ext cx="1752600" cy="1905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18" idx="1"/>
          </p:cNvCxnSpPr>
          <p:nvPr/>
        </p:nvCxnSpPr>
        <p:spPr>
          <a:xfrm>
            <a:off x="5638800" y="3886200"/>
            <a:ext cx="533400" cy="266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6200000" flipH="1">
            <a:off x="5562600" y="4038600"/>
            <a:ext cx="1371600" cy="1371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4" idx="5"/>
          </p:cNvCxnSpPr>
          <p:nvPr/>
        </p:nvCxnSpPr>
        <p:spPr>
          <a:xfrm rot="16200000" flipH="1">
            <a:off x="5272460" y="4358060"/>
            <a:ext cx="1266080" cy="8088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" idx="4"/>
            <a:endCxn id="21" idx="0"/>
          </p:cNvCxnSpPr>
          <p:nvPr/>
        </p:nvCxnSpPr>
        <p:spPr>
          <a:xfrm rot="16200000" flipH="1">
            <a:off x="4895850" y="4324350"/>
            <a:ext cx="76200" cy="266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3810794" y="4953000"/>
            <a:ext cx="12184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" idx="3"/>
          </p:cNvCxnSpPr>
          <p:nvPr/>
        </p:nvCxnSpPr>
        <p:spPr>
          <a:xfrm rot="5400000">
            <a:off x="3848100" y="4319960"/>
            <a:ext cx="442540" cy="615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2667794" y="3886200"/>
            <a:ext cx="1294606" cy="1143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2667000" y="3733800"/>
            <a:ext cx="1219200" cy="685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2438400" y="3657600"/>
            <a:ext cx="137160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sr-Cyrl-RS" sz="2400" b="1" dirty="0"/>
              <a:t>Расходи буџета расподељени по дирекним и индирекним буџетским корисницима</a:t>
            </a:r>
            <a:endParaRPr lang="en-US" sz="2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914400"/>
          <a:ext cx="6934200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Скупштина општина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17.085</a:t>
                      </a:r>
                      <a:r>
                        <a:rPr lang="sr-Cyrl-RS" sz="1400" dirty="0"/>
                        <a:t>.000,00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Председник општине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6.979</a:t>
                      </a:r>
                      <a:r>
                        <a:rPr lang="sr-Cyrl-RS" sz="1400" dirty="0"/>
                        <a:t>.000,00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Општинско веће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7.351</a:t>
                      </a:r>
                      <a:r>
                        <a:rPr lang="sr-Cyrl-RS" sz="1400" dirty="0"/>
                        <a:t>.000,00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Општинско правобранилаштво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6</a:t>
                      </a:r>
                      <a:r>
                        <a:rPr lang="sr-Cyrl-RS" sz="1400" dirty="0"/>
                        <a:t>.</a:t>
                      </a:r>
                      <a:r>
                        <a:rPr lang="sr-Latn-RS" sz="1400" dirty="0"/>
                        <a:t>577</a:t>
                      </a:r>
                      <a:r>
                        <a:rPr lang="sr-Cyrl-RS" sz="1400" dirty="0"/>
                        <a:t>.000,00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Општинска управа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313.799.369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Центар за социјални рад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4.199.6</a:t>
                      </a:r>
                      <a:r>
                        <a:rPr lang="sr-Cyrl-RS" sz="1400" dirty="0"/>
                        <a:t>00,00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7.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Црвени крст Раче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4.340</a:t>
                      </a:r>
                      <a:r>
                        <a:rPr lang="sr-Cyrl-RS" sz="1400" dirty="0"/>
                        <a:t>.000,00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8.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Дом здравља ‘’Милоје Хаџиућ Шуле’’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3.148.564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9.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Основна школа ‘’Карађорђе’’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39.213.400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10.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Средња школа ‘’Ђура Јакшић’’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15.410.000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Latn-RS" sz="1400" dirty="0"/>
                        <a:t>11.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Музичка школа ‘’Др. Милоје Милојевић’’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800</a:t>
                      </a:r>
                      <a:r>
                        <a:rPr lang="sr-Cyrl-RS" sz="1400" dirty="0"/>
                        <a:t>.000,00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12.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Предшколска установа ‘’Наша радост’’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76</a:t>
                      </a:r>
                      <a:r>
                        <a:rPr lang="sr-Cyrl-RS" sz="1400" dirty="0"/>
                        <a:t>.</a:t>
                      </a:r>
                      <a:r>
                        <a:rPr lang="sr-Latn-RS" sz="1400" dirty="0"/>
                        <a:t>429</a:t>
                      </a:r>
                      <a:r>
                        <a:rPr lang="sr-Cyrl-RS" sz="1400" dirty="0"/>
                        <a:t>.</a:t>
                      </a:r>
                      <a:r>
                        <a:rPr lang="sr-Latn-RS" sz="1400" dirty="0"/>
                        <a:t>6</a:t>
                      </a:r>
                      <a:r>
                        <a:rPr lang="sr-Cyrl-RS" sz="1400" dirty="0"/>
                        <a:t>00,00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13.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Културни центар ‘’Радоје Домановић’’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 dirty="0"/>
                        <a:t>1</a:t>
                      </a:r>
                      <a:r>
                        <a:rPr lang="sr-Latn-RS" sz="1400" dirty="0"/>
                        <a:t>6</a:t>
                      </a:r>
                      <a:r>
                        <a:rPr lang="sr-Cyrl-RS" sz="1400" dirty="0"/>
                        <a:t>.</a:t>
                      </a:r>
                      <a:r>
                        <a:rPr lang="sr-Latn-RS" sz="1400" dirty="0"/>
                        <a:t>488</a:t>
                      </a:r>
                      <a:r>
                        <a:rPr lang="sr-Cyrl-RS" sz="1400" dirty="0"/>
                        <a:t>.</a:t>
                      </a:r>
                      <a:r>
                        <a:rPr lang="sr-Latn-RS" sz="1400" dirty="0"/>
                        <a:t>002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14.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Народна библиотека ‘’Радоје Домановић’’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9.249.450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15.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Туристичка организација Рача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23.238.000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r>
                        <a:rPr lang="sr-Cyrl-RS" sz="1400" dirty="0"/>
                        <a:t>16.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Месне заједнице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23.292.700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                                                                         У К У П Н О: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567.600.685</a:t>
                      </a:r>
                      <a:r>
                        <a:rPr lang="sr-Cyrl-RS" sz="1400" dirty="0"/>
                        <a:t>,00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sneza\Desktop\crkv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2209800" cy="3048000"/>
          </a:xfrm>
          <a:prstGeom prst="rect">
            <a:avLst/>
          </a:prstGeom>
          <a:noFill/>
        </p:spPr>
      </p:pic>
      <p:pic>
        <p:nvPicPr>
          <p:cNvPr id="2051" name="Picture 3" descr="C:\Users\sneza\Desktop\brvna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733800"/>
            <a:ext cx="2362200" cy="2743200"/>
          </a:xfrm>
          <a:prstGeom prst="rect">
            <a:avLst/>
          </a:prstGeom>
          <a:noFill/>
        </p:spPr>
      </p:pic>
      <p:pic>
        <p:nvPicPr>
          <p:cNvPr id="2052" name="Picture 4" descr="C:\Users\sneza\Desktop\rac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381000"/>
            <a:ext cx="3962400" cy="3886200"/>
          </a:xfrm>
          <a:prstGeom prst="rect">
            <a:avLst/>
          </a:prstGeom>
          <a:noFill/>
        </p:spPr>
      </p:pic>
      <p:pic>
        <p:nvPicPr>
          <p:cNvPr id="2053" name="Picture 5" descr="C:\Users\sneza\Desktop\dom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381000"/>
            <a:ext cx="2362200" cy="3124200"/>
          </a:xfrm>
          <a:prstGeom prst="rect">
            <a:avLst/>
          </a:prstGeom>
          <a:noFill/>
        </p:spPr>
      </p:pic>
      <p:pic>
        <p:nvPicPr>
          <p:cNvPr id="2055" name="Picture 7" descr="C:\Users\sneza\Desktop\images (1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3733800"/>
            <a:ext cx="2209800" cy="2743200"/>
          </a:xfrm>
          <a:prstGeom prst="rect">
            <a:avLst/>
          </a:prstGeom>
          <a:noFill/>
        </p:spPr>
      </p:pic>
      <p:pic>
        <p:nvPicPr>
          <p:cNvPr id="1026" name="Picture 2" descr="C:\Users\sneza\Desktop\преузимање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14600" y="4343400"/>
            <a:ext cx="396240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Најважнији капитални пројекти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609600"/>
          <a:ext cx="8229600" cy="403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Назив пројекта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202</a:t>
                      </a:r>
                      <a:r>
                        <a:rPr lang="sr-Latn-RS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202</a:t>
                      </a:r>
                      <a:r>
                        <a:rPr lang="sr-Latn-RS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202</a:t>
                      </a:r>
                      <a:r>
                        <a:rPr lang="sr-Latn-RS" dirty="0"/>
                        <a:t>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720">
                <a:tc>
                  <a:txBody>
                    <a:bodyPr/>
                    <a:lstStyle/>
                    <a:p>
                      <a:r>
                        <a:rPr lang="sr-Cyrl-RS" sz="1400" dirty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Мост Велико Крчмаре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sz="1400" dirty="0"/>
                        <a:t>4</a:t>
                      </a:r>
                      <a:r>
                        <a:rPr lang="sr-Cyrl-RS" sz="1400" dirty="0"/>
                        <a:t>.</a:t>
                      </a:r>
                      <a:r>
                        <a:rPr lang="sr-Latn-RS" sz="1400" dirty="0"/>
                        <a:t>99</a:t>
                      </a:r>
                      <a:r>
                        <a:rPr lang="sr-Cyrl-RS" sz="1400" dirty="0"/>
                        <a:t>0.000,00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400" dirty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Реконструкција улице Проте Матеје у Рачи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/>
                        <a:t>2.000,00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400" dirty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Реконструкција и доградња ОШ Карађорђе у Рачи и спортске хале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 dirty="0"/>
                        <a:t>1.760.000,00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400" dirty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Учешће у реконструкцији Дома здравља у Рачи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 dirty="0"/>
                        <a:t>1.500.000,00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400" dirty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Реконструкција ОШ у Ђурђеву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 dirty="0"/>
                        <a:t>2.280.000,00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400" dirty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Реконструкција ОШ у Малом Крчмару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 dirty="0"/>
                        <a:t>867.000,00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400" dirty="0"/>
                        <a:t>7.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Реконструкција ОШ у Доњој Рачи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 dirty="0"/>
                        <a:t>2.000,00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400" dirty="0"/>
                        <a:t>8.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Реконструкција ОШ у Саранову и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 dirty="0"/>
                        <a:t>450.000,00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400" dirty="0"/>
                        <a:t>9.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/>
                        <a:t>Реконструкција ОШ у Поповићу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/>
                        <a:t>490.000,00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sr-Cyrl-RS" dirty="0"/>
              <a:t>   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algn="just">
              <a:buNone/>
            </a:pPr>
            <a:r>
              <a:rPr lang="en-US" dirty="0"/>
              <a:t>   </a:t>
            </a:r>
            <a:r>
              <a:rPr lang="sr-Cyrl-RS" dirty="0"/>
              <a:t> </a:t>
            </a:r>
            <a:r>
              <a:rPr lang="sr-Cyrl-RS" sz="2800" dirty="0"/>
              <a:t>На крају желимо да Вам се захвалимо  што сте издвојили време за читање ове презентације буџета.</a:t>
            </a:r>
          </a:p>
          <a:p>
            <a:pPr algn="just">
              <a:buNone/>
            </a:pPr>
            <a:endParaRPr lang="sr-Cyrl-RS" sz="2800" dirty="0"/>
          </a:p>
          <a:p>
            <a:pPr algn="just">
              <a:buNone/>
            </a:pPr>
            <a:r>
              <a:rPr lang="sr-Cyrl-RS" sz="2800" dirty="0"/>
              <a:t>    Уколико сте заинтересовани да сагледате у целини Одлуку о буџету општине Рача за 202</a:t>
            </a:r>
            <a:r>
              <a:rPr lang="sr-Latn-RS" sz="2800"/>
              <a:t>5</a:t>
            </a:r>
            <a:r>
              <a:rPr lang="sr-Cyrl-RS" sz="2800"/>
              <a:t>. </a:t>
            </a:r>
            <a:r>
              <a:rPr lang="sr-Cyrl-RS" sz="2800" dirty="0"/>
              <a:t>годину, исту можете преузети на следећем линку интернет странице Општине Рача:</a:t>
            </a:r>
          </a:p>
          <a:p>
            <a:pPr algn="just">
              <a:buNone/>
            </a:pPr>
            <a:r>
              <a:rPr lang="en-US" sz="2800" dirty="0"/>
              <a:t>    https</a:t>
            </a:r>
            <a:r>
              <a:rPr lang="sr-Latn-RS" sz="2800" dirty="0"/>
              <a:t>:</a:t>
            </a:r>
            <a:r>
              <a:rPr lang="en-US" sz="2800" dirty="0"/>
              <a:t>//www.raca.rs </a:t>
            </a:r>
            <a:endParaRPr lang="sr-Cyrl-RS" sz="2800" dirty="0"/>
          </a:p>
          <a:p>
            <a:pPr algn="just">
              <a:buNone/>
            </a:pPr>
            <a:r>
              <a:rPr lang="sr-Cyrl-RS" sz="2800" dirty="0"/>
              <a:t>      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r-Cyrl-RS" dirty="0"/>
              <a:t>               </a:t>
            </a:r>
          </a:p>
          <a:p>
            <a:pPr>
              <a:buNone/>
            </a:pPr>
            <a:r>
              <a:rPr lang="sr-Cyrl-RS" b="1" dirty="0"/>
              <a:t>         </a:t>
            </a:r>
            <a:r>
              <a:rPr lang="sr-Cyrl-RS" sz="4100" b="1" dirty="0"/>
              <a:t>САДРЖАЈ</a:t>
            </a:r>
            <a:endParaRPr lang="sr-Cyrl-RS" sz="4100" dirty="0"/>
          </a:p>
          <a:p>
            <a:pPr algn="just">
              <a:buNone/>
            </a:pPr>
            <a:r>
              <a:rPr lang="sr-Cyrl-RS" b="1" dirty="0"/>
              <a:t>         </a:t>
            </a:r>
            <a:r>
              <a:rPr lang="sr-Cyrl-RS" sz="2800" dirty="0"/>
              <a:t>1. Увод</a:t>
            </a:r>
          </a:p>
          <a:p>
            <a:pPr algn="just">
              <a:buNone/>
            </a:pPr>
            <a:r>
              <a:rPr lang="sr-Cyrl-RS" sz="2800" dirty="0"/>
              <a:t>          2. Ко се финансира из буџета</a:t>
            </a:r>
            <a:r>
              <a:rPr lang="en-US" sz="2800" dirty="0"/>
              <a:t>?</a:t>
            </a:r>
          </a:p>
          <a:p>
            <a:pPr algn="just">
              <a:buNone/>
            </a:pPr>
            <a:r>
              <a:rPr lang="en-US" sz="2800" dirty="0"/>
              <a:t>          </a:t>
            </a:r>
            <a:r>
              <a:rPr lang="sr-Cyrl-RS" sz="2800" dirty="0"/>
              <a:t>3. Како настаје буџет општине</a:t>
            </a:r>
            <a:r>
              <a:rPr lang="en-US" sz="2800" dirty="0"/>
              <a:t>?</a:t>
            </a:r>
          </a:p>
          <a:p>
            <a:pPr marL="514350" indent="-514350" algn="just">
              <a:buNone/>
            </a:pPr>
            <a:r>
              <a:rPr lang="sr-Cyrl-RS" sz="2800" dirty="0"/>
              <a:t>                  - Појам буџета</a:t>
            </a:r>
          </a:p>
          <a:p>
            <a:pPr marL="514350" indent="-514350" algn="just">
              <a:buNone/>
            </a:pPr>
            <a:r>
              <a:rPr lang="sr-Cyrl-RS" sz="2800" dirty="0"/>
              <a:t>                  - Ко учествује у буџетском процесу</a:t>
            </a:r>
            <a:r>
              <a:rPr lang="en-US" sz="2800" dirty="0"/>
              <a:t>?</a:t>
            </a:r>
          </a:p>
          <a:p>
            <a:pPr marL="514350" indent="-514350" algn="just">
              <a:buNone/>
            </a:pPr>
            <a:r>
              <a:rPr lang="en-US" sz="2800" dirty="0"/>
              <a:t>                  - </a:t>
            </a:r>
            <a:r>
              <a:rPr lang="sr-Cyrl-RS" sz="2800" dirty="0"/>
              <a:t>На основу чега се доноси буџет</a:t>
            </a:r>
            <a:r>
              <a:rPr lang="en-US" sz="2800" dirty="0"/>
              <a:t>?</a:t>
            </a:r>
          </a:p>
          <a:p>
            <a:pPr marL="514350" indent="-514350" algn="just">
              <a:buNone/>
            </a:pPr>
            <a:r>
              <a:rPr lang="en-US" sz="2800" dirty="0"/>
              <a:t>          4. </a:t>
            </a:r>
            <a:r>
              <a:rPr lang="sr-Cyrl-RS" sz="2800" dirty="0"/>
              <a:t>Како се пуни општинска каса</a:t>
            </a:r>
            <a:r>
              <a:rPr lang="en-US" sz="2800" dirty="0"/>
              <a:t>?</a:t>
            </a:r>
            <a:endParaRPr lang="sr-Cyrl-RS" sz="2800" dirty="0"/>
          </a:p>
          <a:p>
            <a:pPr marL="514350" indent="-514350" algn="just">
              <a:buNone/>
            </a:pPr>
            <a:r>
              <a:rPr lang="sr-Cyrl-RS" sz="2800" dirty="0"/>
              <a:t>                  - Шта су приходи и примања буџета</a:t>
            </a:r>
            <a:r>
              <a:rPr lang="en-US" sz="2800" dirty="0"/>
              <a:t>?</a:t>
            </a:r>
            <a:endParaRPr lang="sr-Cyrl-RS" sz="2800" dirty="0"/>
          </a:p>
          <a:p>
            <a:pPr marL="514350" indent="-514350" algn="just">
              <a:buNone/>
            </a:pPr>
            <a:r>
              <a:rPr lang="sr-Cyrl-RS" sz="2800" dirty="0"/>
              <a:t>                  - Структура планираних прихода и примања за 202</a:t>
            </a:r>
            <a:r>
              <a:rPr lang="sr-Latn-RS" sz="2800" dirty="0"/>
              <a:t>5</a:t>
            </a:r>
            <a:r>
              <a:rPr lang="sr-Cyrl-RS" sz="2800" dirty="0"/>
              <a:t>. годину.</a:t>
            </a:r>
          </a:p>
          <a:p>
            <a:pPr marL="514350" indent="-514350" algn="just">
              <a:buNone/>
            </a:pPr>
            <a:r>
              <a:rPr lang="sr-Cyrl-RS" sz="2800" dirty="0"/>
              <a:t>                  - Шта се променило у односу на 202</a:t>
            </a:r>
            <a:r>
              <a:rPr lang="sr-Latn-RS" sz="2800" dirty="0"/>
              <a:t>4</a:t>
            </a:r>
            <a:r>
              <a:rPr lang="sr-Cyrl-RS" sz="2800" dirty="0"/>
              <a:t>. годину</a:t>
            </a:r>
            <a:r>
              <a:rPr lang="en-US" sz="2800" dirty="0"/>
              <a:t>?</a:t>
            </a:r>
            <a:endParaRPr lang="sr-Cyrl-RS" sz="2800" dirty="0"/>
          </a:p>
          <a:p>
            <a:pPr marL="514350" indent="-514350" algn="just">
              <a:buNone/>
            </a:pPr>
            <a:r>
              <a:rPr lang="sr-Cyrl-RS" sz="2800" dirty="0"/>
              <a:t>           5. На шта се троше јавна средства</a:t>
            </a:r>
            <a:r>
              <a:rPr lang="en-US" sz="2800" dirty="0"/>
              <a:t>?</a:t>
            </a:r>
            <a:endParaRPr lang="sr-Cyrl-RS" sz="2800" dirty="0"/>
          </a:p>
          <a:p>
            <a:pPr marL="514350" indent="-514350" algn="just">
              <a:buNone/>
            </a:pPr>
            <a:r>
              <a:rPr lang="sr-Cyrl-RS" sz="2800" dirty="0"/>
              <a:t>                  - Шта су расходи и издаци буџета</a:t>
            </a:r>
            <a:r>
              <a:rPr lang="en-US" sz="2800" dirty="0"/>
              <a:t>?</a:t>
            </a:r>
            <a:endParaRPr lang="sr-Cyrl-RS" sz="2800" dirty="0"/>
          </a:p>
          <a:p>
            <a:pPr marL="514350" indent="-514350" algn="just">
              <a:buNone/>
            </a:pPr>
            <a:r>
              <a:rPr lang="sr-Cyrl-RS" sz="2800" dirty="0"/>
              <a:t>                  - Структура планираних расхода и издатака за 202</a:t>
            </a:r>
            <a:r>
              <a:rPr lang="sr-Latn-RS" sz="2800" dirty="0"/>
              <a:t>5</a:t>
            </a:r>
            <a:r>
              <a:rPr lang="sr-Cyrl-RS" sz="2800" dirty="0"/>
              <a:t>. годину.</a:t>
            </a:r>
          </a:p>
          <a:p>
            <a:pPr marL="514350" indent="-514350" algn="just">
              <a:buNone/>
            </a:pPr>
            <a:r>
              <a:rPr lang="sr-Cyrl-RS" sz="2800" dirty="0"/>
              <a:t>                  - Шта се променило у односу на 202</a:t>
            </a:r>
            <a:r>
              <a:rPr lang="sr-Latn-RS" sz="2800" dirty="0"/>
              <a:t>4</a:t>
            </a:r>
            <a:r>
              <a:rPr lang="sr-Cyrl-RS" sz="2800" dirty="0"/>
              <a:t>. годину</a:t>
            </a:r>
            <a:r>
              <a:rPr lang="en-US" sz="2800" dirty="0"/>
              <a:t>?</a:t>
            </a:r>
            <a:endParaRPr lang="sr-Cyrl-RS" sz="2800" dirty="0"/>
          </a:p>
          <a:p>
            <a:pPr marL="514350" indent="-514350" algn="just">
              <a:buNone/>
            </a:pPr>
            <a:r>
              <a:rPr lang="sr-Cyrl-RS" sz="2800" dirty="0"/>
              <a:t>                  - Расходи буџета по програмима</a:t>
            </a:r>
            <a:r>
              <a:rPr lang="en-US" sz="2800" dirty="0"/>
              <a:t>.</a:t>
            </a:r>
            <a:endParaRPr lang="sr-Cyrl-RS" sz="2800" dirty="0"/>
          </a:p>
          <a:p>
            <a:pPr marL="514350" indent="-514350" algn="just">
              <a:buNone/>
            </a:pPr>
            <a:r>
              <a:rPr lang="sr-Cyrl-RS" sz="2800" dirty="0"/>
              <a:t>                  - Расходи буџета расподељењи по дирекним и индирекним буџетским</a:t>
            </a:r>
          </a:p>
          <a:p>
            <a:pPr marL="514350" indent="-514350" algn="just">
              <a:buNone/>
            </a:pPr>
            <a:r>
              <a:rPr lang="sr-Cyrl-RS" sz="2800" dirty="0"/>
              <a:t>                     корисницима.</a:t>
            </a:r>
          </a:p>
          <a:p>
            <a:pPr marL="514350" indent="-514350" algn="just">
              <a:buNone/>
            </a:pPr>
            <a:r>
              <a:rPr lang="sr-Cyrl-RS" sz="2800" dirty="0"/>
              <a:t>                  - Најважнији капитални пројекти</a:t>
            </a:r>
            <a:r>
              <a:rPr lang="en-US" sz="2800" dirty="0"/>
              <a:t>.</a:t>
            </a:r>
            <a:r>
              <a:rPr lang="sr-Cyrl-RS" sz="2800" dirty="0"/>
              <a:t>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sr-Cyrl-RS" sz="4600" b="1" dirty="0"/>
          </a:p>
          <a:p>
            <a:pPr>
              <a:buNone/>
            </a:pPr>
            <a:r>
              <a:rPr lang="sr-Cyrl-RS" sz="4600" b="1" dirty="0"/>
              <a:t>          </a:t>
            </a:r>
            <a:r>
              <a:rPr lang="sr-Cyrl-RS" sz="3400" b="1" dirty="0"/>
              <a:t>Драги суграђани и суграђанке,</a:t>
            </a:r>
            <a:endParaRPr lang="sr-Cyrl-RS" sz="3400" dirty="0"/>
          </a:p>
          <a:p>
            <a:pPr algn="just">
              <a:buNone/>
            </a:pPr>
            <a:r>
              <a:rPr lang="sr-Cyrl-RS" b="1" dirty="0"/>
              <a:t>   </a:t>
            </a:r>
            <a:r>
              <a:rPr lang="sr-Cyrl-RS" dirty="0"/>
              <a:t>         </a:t>
            </a:r>
          </a:p>
          <a:p>
            <a:pPr algn="just">
              <a:buNone/>
            </a:pPr>
            <a:r>
              <a:rPr lang="sr-Cyrl-RS" dirty="0"/>
              <a:t>               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pPr algn="just">
              <a:buNone/>
            </a:pPr>
            <a:r>
              <a:rPr lang="sr-Cyrl-RS" b="1" dirty="0"/>
              <a:t>              </a:t>
            </a:r>
            <a:r>
              <a:rPr lang="sr-Cyrl-RS" dirty="0"/>
              <a:t>Грађански буџет представља сажет и јасан приказ Одлуке о буџету општине Рача за 202</a:t>
            </a:r>
            <a:r>
              <a:rPr lang="sr-Latn-RS" dirty="0"/>
              <a:t>5</a:t>
            </a:r>
            <a:r>
              <a:rPr lang="sr-Cyrl-RS" dirty="0"/>
              <a:t>, годину, која је по својој форми веома обимна и тешка за разумевањезбог специфичних појмова и класификација које је чине.</a:t>
            </a:r>
          </a:p>
          <a:p>
            <a:pPr algn="just">
              <a:buNone/>
            </a:pPr>
            <a:r>
              <a:rPr lang="sr-Cyrl-RS" dirty="0"/>
              <a:t>              Иако је немогуће објаснити целокупан буџет у овакој краткој форми, искрено се надамо да ћемо на овај начин успети да Вас информишемо о начину прикупљања јавних средстава и оствараивања прихода и примања буџета општине, као и о начину планирања, расподеле и трошења буџетских средстава.</a:t>
            </a:r>
          </a:p>
          <a:p>
            <a:pPr algn="just">
              <a:buNone/>
            </a:pPr>
            <a:r>
              <a:rPr lang="sr-Cyrl-RS" dirty="0"/>
              <a:t>               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Раче у заједничком постављању циљева, дефинисању приоритета и планирању развоја наше општине.                                                            </a:t>
            </a:r>
          </a:p>
          <a:p>
            <a:pPr>
              <a:buNone/>
            </a:pPr>
            <a:r>
              <a:rPr lang="sr-Cyrl-RS" dirty="0"/>
              <a:t>                                                                                      БРАНКО РАДОСАВЉЕВИЋ</a:t>
            </a:r>
          </a:p>
          <a:p>
            <a:pPr>
              <a:buNone/>
            </a:pPr>
            <a:r>
              <a:rPr lang="sr-Cyrl-RS" dirty="0"/>
              <a:t>                                                                                          Председник општине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sr-Cyrl-RS" b="1" dirty="0"/>
          </a:p>
          <a:p>
            <a:pPr algn="ctr">
              <a:buNone/>
            </a:pPr>
            <a:r>
              <a:rPr lang="sr-Cyrl-RS" b="1" dirty="0"/>
              <a:t>Ко се финансира из буџета</a:t>
            </a:r>
            <a:r>
              <a:rPr lang="en-US" b="1" dirty="0"/>
              <a:t>?</a:t>
            </a:r>
          </a:p>
          <a:p>
            <a:pPr algn="just">
              <a:buNone/>
            </a:pPr>
            <a:r>
              <a:rPr lang="sr-Cyrl-RS" sz="2000" b="1" dirty="0"/>
              <a:t>   Дирекни корисници                            Индирекни корисници</a:t>
            </a:r>
          </a:p>
          <a:p>
            <a:pPr algn="just">
              <a:buNone/>
            </a:pPr>
            <a:r>
              <a:rPr lang="sr-Cyrl-RS" sz="2000" b="1" dirty="0"/>
              <a:t>   буџетских средстава:                           буџетских средстава:</a:t>
            </a:r>
          </a:p>
          <a:p>
            <a:pPr algn="just">
              <a:buNone/>
            </a:pPr>
            <a:endParaRPr lang="sr-Cyrl-RS" sz="2000" b="1" dirty="0"/>
          </a:p>
          <a:p>
            <a:pPr algn="just">
              <a:buNone/>
            </a:pPr>
            <a:r>
              <a:rPr lang="sr-Cyrl-RS" sz="2000" dirty="0"/>
              <a:t>   - Скупштина општине                          - Културни центар ‘’Радој Домановић’‘</a:t>
            </a:r>
          </a:p>
          <a:p>
            <a:pPr algn="just">
              <a:buNone/>
            </a:pPr>
            <a:r>
              <a:rPr lang="sr-Cyrl-RS" sz="2000" dirty="0"/>
              <a:t>   -  Председник општине                       - Библиотека ‘’Радоје Домановић’’</a:t>
            </a:r>
          </a:p>
          <a:p>
            <a:pPr algn="just">
              <a:buNone/>
            </a:pPr>
            <a:r>
              <a:rPr lang="sr-Cyrl-RS" sz="2000" dirty="0"/>
              <a:t>   - Општинско веће                                 - Предшколска установа ‘’Наша радост’’</a:t>
            </a:r>
          </a:p>
          <a:p>
            <a:pPr algn="just">
              <a:buNone/>
            </a:pPr>
            <a:r>
              <a:rPr lang="sr-Cyrl-RS" sz="2000" dirty="0"/>
              <a:t>   - Општинско правобранилаштво     - Месне заједнице</a:t>
            </a:r>
          </a:p>
          <a:p>
            <a:pPr algn="just">
              <a:buNone/>
            </a:pPr>
            <a:r>
              <a:rPr lang="sr-Cyrl-RS" sz="2000" dirty="0"/>
              <a:t>   - Општинска управа                             - Општинска туристичка организација</a:t>
            </a:r>
          </a:p>
          <a:p>
            <a:pPr algn="just">
              <a:buNone/>
            </a:pPr>
            <a:r>
              <a:rPr lang="sr-Cyrl-RS" sz="2000" dirty="0"/>
              <a:t>                           </a:t>
            </a:r>
            <a:r>
              <a:rPr lang="sr-Cyrl-RS" sz="2000" b="1" dirty="0"/>
              <a:t>Остали корисници јавних средстава:</a:t>
            </a:r>
          </a:p>
          <a:p>
            <a:pPr algn="just">
              <a:buNone/>
            </a:pPr>
            <a:r>
              <a:rPr lang="sr-Cyrl-RS" sz="2000" dirty="0"/>
              <a:t>                            - Образовне институције (школе)</a:t>
            </a:r>
          </a:p>
          <a:p>
            <a:pPr algn="just">
              <a:buNone/>
            </a:pPr>
            <a:r>
              <a:rPr lang="sr-Cyrl-RS" sz="2000" dirty="0"/>
              <a:t>                            - Здравствена институција (дом здравља)</a:t>
            </a:r>
          </a:p>
          <a:p>
            <a:pPr algn="just">
              <a:buNone/>
            </a:pPr>
            <a:r>
              <a:rPr lang="sr-Cyrl-RS" sz="2000" dirty="0"/>
              <a:t>                            - Социјалне институције (Центар за социјални рад, Црвени крст</a:t>
            </a:r>
          </a:p>
          <a:p>
            <a:pPr algn="just">
              <a:buNone/>
            </a:pPr>
            <a:r>
              <a:rPr lang="sr-Cyrl-RS" sz="2000" b="1" dirty="0"/>
              <a:t>                               </a:t>
            </a:r>
            <a:r>
              <a:rPr lang="sr-Cyrl-RS" sz="2000" dirty="0"/>
              <a:t>Раче)</a:t>
            </a:r>
          </a:p>
          <a:p>
            <a:pPr algn="just">
              <a:buNone/>
            </a:pPr>
            <a:r>
              <a:rPr lang="sr-Cyrl-RS" sz="2000" dirty="0"/>
              <a:t>                            - Непрофитне организације (удружење грађана, невладине</a:t>
            </a:r>
          </a:p>
          <a:p>
            <a:pPr algn="just">
              <a:buNone/>
            </a:pPr>
            <a:r>
              <a:rPr lang="sr-Cyrl-RS" sz="2000" dirty="0"/>
              <a:t>                              организације, итд.) </a:t>
            </a:r>
            <a:endParaRPr lang="sr-Latn-R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sr-Cyrl-RS" b="1" dirty="0"/>
          </a:p>
          <a:p>
            <a:pPr algn="ctr">
              <a:buNone/>
            </a:pPr>
            <a:r>
              <a:rPr lang="sr-Cyrl-RS" sz="4600" b="1" dirty="0"/>
              <a:t>Како настаје буџет општине</a:t>
            </a:r>
            <a:r>
              <a:rPr lang="en-US" sz="4600" b="1" dirty="0"/>
              <a:t>?</a:t>
            </a:r>
            <a:endParaRPr lang="sr-Cyrl-RS" sz="4600" b="1" dirty="0"/>
          </a:p>
          <a:p>
            <a:pPr algn="ctr">
              <a:buNone/>
            </a:pPr>
            <a:endParaRPr lang="sr-Cyrl-RS" sz="4600" b="1" dirty="0"/>
          </a:p>
          <a:p>
            <a:pPr algn="just">
              <a:buNone/>
            </a:pPr>
            <a:r>
              <a:rPr lang="sr-Cyrl-RS" b="1" dirty="0"/>
              <a:t>       </a:t>
            </a:r>
            <a:r>
              <a:rPr lang="sr-Cyrl-RS" sz="3600" b="1" dirty="0"/>
              <a:t>БУЏЕТ </a:t>
            </a:r>
            <a:r>
              <a:rPr lang="sr-Cyrl-RS" sz="36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>
              <a:buNone/>
            </a:pPr>
            <a:r>
              <a:rPr lang="sr-Cyrl-RS" sz="3600" dirty="0"/>
              <a:t>      То значи да овај документ представља предвиђање колико ће се новца од грађана и привреде у току једне године прикупити и на тај начин ће се тај новац трошити.</a:t>
            </a:r>
          </a:p>
          <a:p>
            <a:pPr algn="just">
              <a:buNone/>
            </a:pPr>
            <a:r>
              <a:rPr lang="sr-Cyrl-RS" sz="3600" dirty="0"/>
              <a:t>      Из општинског буџета се током године плаћају све обавезе локалне самоуправе. Исто тако у буџет се сливају приходи из којих се подмирују те обавезе.</a:t>
            </a:r>
          </a:p>
          <a:p>
            <a:pPr algn="just">
              <a:buNone/>
            </a:pPr>
            <a:r>
              <a:rPr lang="sr-Cyrl-RS" sz="3600" dirty="0"/>
              <a:t>      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>
              <a:buNone/>
            </a:pPr>
            <a:r>
              <a:rPr lang="sr-Cyrl-RS" sz="3600" dirty="0"/>
              <a:t>      Приликом дефинисања овог, за општину Рача најважнијег документа, руководе се законским оквирима и прописима, стратешким приоритетима развоја и другим елементима.</a:t>
            </a:r>
          </a:p>
          <a:p>
            <a:pPr algn="just">
              <a:buNone/>
            </a:pPr>
            <a:r>
              <a:rPr lang="sr-Cyrl-RS" sz="3600" dirty="0"/>
              <a:t>       Реалност је таква да постоје велике разлике између жеља и могућности, тако да креирање буџета подразумева утврђивање приоритета и прављење компромиса. </a:t>
            </a:r>
          </a:p>
          <a:p>
            <a:pPr algn="just">
              <a:buNone/>
            </a:pPr>
            <a:r>
              <a:rPr lang="sr-Cyrl-RS" sz="3600" dirty="0"/>
              <a:t>      </a:t>
            </a:r>
          </a:p>
          <a:p>
            <a:pPr>
              <a:buNone/>
            </a:pPr>
            <a:r>
              <a:rPr lang="sr-Cyrl-RS" sz="3600" dirty="0"/>
              <a:t>   </a:t>
            </a:r>
          </a:p>
          <a:p>
            <a:pPr>
              <a:buNone/>
            </a:pPr>
            <a:r>
              <a:rPr lang="sr-Cyrl-RS" sz="3600" dirty="0"/>
              <a:t>          </a:t>
            </a:r>
          </a:p>
          <a:p>
            <a:pPr>
              <a:buNone/>
            </a:pPr>
            <a:endParaRPr lang="sr-Cyrl-RS" dirty="0"/>
          </a:p>
          <a:p>
            <a:pPr>
              <a:buNone/>
            </a:pPr>
            <a:r>
              <a:rPr lang="sr-Cyrl-RS" dirty="0"/>
              <a:t>  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en-US" b="1" dirty="0"/>
          </a:p>
          <a:p>
            <a:pPr algn="ctr">
              <a:buNone/>
            </a:pPr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endParaRPr lang="sr-Cyrl-RS" b="1" dirty="0"/>
          </a:p>
          <a:p>
            <a:pPr algn="ctr">
              <a:buNone/>
            </a:pPr>
            <a:endParaRPr lang="sr-Cyrl-RS" b="1" dirty="0"/>
          </a:p>
          <a:p>
            <a:pPr algn="ctr">
              <a:buNone/>
            </a:pPr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2514600" y="1600200"/>
            <a:ext cx="3810000" cy="426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Председник општине</a:t>
            </a:r>
          </a:p>
          <a:p>
            <a:pPr algn="ctr"/>
            <a:r>
              <a:rPr lang="sr-Cyrl-RS" dirty="0"/>
              <a:t>Општинска управа</a:t>
            </a:r>
          </a:p>
          <a:p>
            <a:pPr algn="ctr"/>
            <a:r>
              <a:rPr lang="sr-Cyrl-RS" dirty="0"/>
              <a:t>Општинско веће </a:t>
            </a:r>
          </a:p>
          <a:p>
            <a:pPr algn="ctr"/>
            <a:r>
              <a:rPr lang="sr-Cyrl-RS" dirty="0"/>
              <a:t>Скупштина општине</a:t>
            </a:r>
          </a:p>
          <a:p>
            <a:pPr algn="ctr"/>
            <a:r>
              <a:rPr lang="sr-Cyrl-RS" dirty="0"/>
              <a:t>Општинско правобранилаштво</a:t>
            </a:r>
          </a:p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09600" y="1371600"/>
            <a:ext cx="2743200" cy="2667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/>
              <a:t>Предшколска</a:t>
            </a:r>
          </a:p>
          <a:p>
            <a:pPr algn="ctr"/>
            <a:r>
              <a:rPr lang="sr-Cyrl-RS" dirty="0"/>
              <a:t>Установа</a:t>
            </a:r>
          </a:p>
          <a:p>
            <a:pPr algn="ctr"/>
            <a:r>
              <a:rPr lang="sr-Cyrl-RS" dirty="0"/>
              <a:t>Установе културе </a:t>
            </a:r>
          </a:p>
          <a:p>
            <a:pPr algn="ctr"/>
            <a:r>
              <a:rPr lang="sr-Cyrl-RS" dirty="0"/>
              <a:t>Месне заједнице</a:t>
            </a:r>
          </a:p>
          <a:p>
            <a:pPr algn="ctr"/>
            <a:r>
              <a:rPr lang="sr-Cyrl-RS" dirty="0"/>
              <a:t>Туристичка организација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4343400"/>
            <a:ext cx="1752600" cy="1295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/>
              <a:t>Јавна предузећа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324600" y="1905000"/>
            <a:ext cx="2514600" cy="2057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/>
              <a:t>Основна школа</a:t>
            </a:r>
          </a:p>
          <a:p>
            <a:pPr algn="ctr"/>
            <a:r>
              <a:rPr lang="sr-Cyrl-RS" dirty="0"/>
              <a:t>Средња школа</a:t>
            </a:r>
          </a:p>
          <a:p>
            <a:pPr algn="ctr"/>
            <a:r>
              <a:rPr lang="sr-Cyrl-RS" dirty="0"/>
              <a:t>Дом здравља </a:t>
            </a:r>
          </a:p>
          <a:p>
            <a:pPr algn="ctr"/>
            <a:r>
              <a:rPr lang="sr-Cyrl-RS" dirty="0"/>
              <a:t>Социјалне институције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248400" y="4572000"/>
            <a:ext cx="1752600" cy="1143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/>
              <a:t>Грађани и њихова удружења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en-US" b="1" dirty="0"/>
          </a:p>
          <a:p>
            <a:pPr algn="ctr">
              <a:buNone/>
            </a:pPr>
            <a:r>
              <a:rPr lang="sr-Cyrl-RS" b="1" dirty="0"/>
              <a:t>На основу чега се доноси буџет</a:t>
            </a:r>
            <a:r>
              <a:rPr lang="en-US" b="1" dirty="0"/>
              <a:t>?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52400" y="1600200"/>
            <a:ext cx="2286000" cy="495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Cyrl-RS" dirty="0"/>
              <a:t>Закони  и прописи:</a:t>
            </a:r>
          </a:p>
          <a:p>
            <a:endParaRPr lang="sr-Cyrl-RS" dirty="0"/>
          </a:p>
          <a:p>
            <a:r>
              <a:rPr lang="sr-Cyrl-RS" sz="1600" dirty="0"/>
              <a:t>- </a:t>
            </a:r>
            <a:r>
              <a:rPr lang="sr-Cyrl-RS" dirty="0"/>
              <a:t>Закон о     финансирању локалне самоуправе</a:t>
            </a:r>
          </a:p>
          <a:p>
            <a:r>
              <a:rPr lang="sr-Cyrl-RS" dirty="0"/>
              <a:t>- Закон о буџетском систему</a:t>
            </a:r>
          </a:p>
          <a:p>
            <a:r>
              <a:rPr lang="sr-Cyrl-RS" dirty="0"/>
              <a:t>- Закон о локалној самоуправи</a:t>
            </a:r>
          </a:p>
          <a:p>
            <a:r>
              <a:rPr lang="sr-Cyrl-RS" dirty="0"/>
              <a:t>- Упуство Министарства финансија за припрему Одлуке о буџету за 202</a:t>
            </a:r>
            <a:r>
              <a:rPr lang="sr-Latn-RS" dirty="0"/>
              <a:t>5</a:t>
            </a:r>
            <a:r>
              <a:rPr lang="sr-Cyrl-RS" dirty="0"/>
              <a:t>. год.</a:t>
            </a:r>
          </a:p>
          <a:p>
            <a:r>
              <a:rPr lang="sr-Cyrl-RS" dirty="0"/>
              <a:t>- Сви посебни прописи којима су утврђене надлежности ЈЛС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90800" y="1828800"/>
            <a:ext cx="1752600" cy="2209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Cyrl-RS" dirty="0"/>
              <a:t>Стратешки документи:</a:t>
            </a:r>
          </a:p>
          <a:p>
            <a:endParaRPr lang="sr-Cyrl-RS" dirty="0"/>
          </a:p>
          <a:p>
            <a:r>
              <a:rPr lang="sr-Cyrl-RS" dirty="0"/>
              <a:t>- Стратегија развоја</a:t>
            </a:r>
          </a:p>
          <a:p>
            <a:r>
              <a:rPr lang="sr-Cyrl-RS" dirty="0"/>
              <a:t>- Акциони план</a:t>
            </a:r>
          </a:p>
          <a:p>
            <a:endParaRPr lang="sr-Cyrl-RS" dirty="0"/>
          </a:p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1905000"/>
            <a:ext cx="1447800" cy="1600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/>
              <a:t>Потребе буџетских корисника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96000" y="1905000"/>
            <a:ext cx="1371600" cy="1371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/>
              <a:t>Започети пројекти из ранијих година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20000" y="1905000"/>
            <a:ext cx="1371600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/>
              <a:t>Остварење прошлого-дишњег буџета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rot="10800000" flipV="1">
            <a:off x="1905000" y="1066800"/>
            <a:ext cx="2438400" cy="457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 flipV="1">
            <a:off x="3505200" y="1066800"/>
            <a:ext cx="838200" cy="685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4305300" y="1104900"/>
            <a:ext cx="762000" cy="685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343400" y="1066800"/>
            <a:ext cx="2438400" cy="762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343400" y="1066800"/>
            <a:ext cx="3657600" cy="762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52400" y="-13447"/>
            <a:ext cx="9296400" cy="687144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sr-Cyrl-RS" b="1" dirty="0">
                <a:solidFill>
                  <a:schemeClr val="tx1"/>
                </a:solidFill>
              </a:rPr>
              <a:t>Како се пуни општинска каса</a:t>
            </a:r>
            <a:r>
              <a:rPr lang="en-US" b="1" dirty="0">
                <a:solidFill>
                  <a:schemeClr val="tx1"/>
                </a:solidFill>
              </a:rPr>
              <a:t>?</a:t>
            </a:r>
            <a:r>
              <a:rPr lang="sr-Cyrl-RS" b="1" dirty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sr-Cyrl-RS" sz="2000" dirty="0">
                <a:solidFill>
                  <a:schemeClr val="tx1"/>
                </a:solidFill>
              </a:rPr>
              <a:t>Укупни јавни приходи и примања општине Рача за 202</a:t>
            </a:r>
            <a:r>
              <a:rPr lang="sr-Latn-RS" sz="2000" dirty="0">
                <a:solidFill>
                  <a:schemeClr val="tx1"/>
                </a:solidFill>
              </a:rPr>
              <a:t>5</a:t>
            </a:r>
            <a:r>
              <a:rPr lang="sr-Cyrl-RS" sz="2000" dirty="0">
                <a:solidFill>
                  <a:schemeClr val="tx1"/>
                </a:solidFill>
              </a:rPr>
              <a:t>. годину износе</a:t>
            </a:r>
          </a:p>
          <a:p>
            <a:pPr lvl="1" algn="l">
              <a:buFont typeface="Arial" pitchFamily="34" charset="0"/>
              <a:buChar char="•"/>
            </a:pPr>
            <a:endParaRPr lang="sr-Cyrl-RS" sz="2000" b="1" dirty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endParaRPr lang="sr-Cyrl-RS" sz="2000" b="1" dirty="0">
              <a:solidFill>
                <a:schemeClr val="tx1"/>
              </a:solidFill>
            </a:endParaRPr>
          </a:p>
          <a:p>
            <a:pPr lvl="1" algn="l"/>
            <a:r>
              <a:rPr lang="sr-Cyrl-RS" sz="20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  <a:r>
              <a:rPr lang="sr-Latn-RS" sz="3200" b="1" dirty="0">
                <a:solidFill>
                  <a:schemeClr val="tx1"/>
                </a:solidFill>
              </a:rPr>
              <a:t>567.</a:t>
            </a:r>
            <a:r>
              <a:rPr lang="sr-Cyrl-RS" sz="3200" b="1" dirty="0">
                <a:solidFill>
                  <a:schemeClr val="tx1"/>
                </a:solidFill>
              </a:rPr>
              <a:t>6</a:t>
            </a:r>
            <a:r>
              <a:rPr lang="sr-Latn-RS" sz="3200" b="1" dirty="0">
                <a:solidFill>
                  <a:schemeClr val="tx1"/>
                </a:solidFill>
              </a:rPr>
              <a:t>00.685</a:t>
            </a:r>
            <a:r>
              <a:rPr lang="sr-Cyrl-RS" sz="3200" b="1" dirty="0">
                <a:solidFill>
                  <a:schemeClr val="tx1"/>
                </a:solidFill>
              </a:rPr>
              <a:t>,00 дин.</a:t>
            </a:r>
          </a:p>
          <a:p>
            <a:pPr lvl="1" algn="l"/>
            <a:r>
              <a:rPr lang="sr-Cyrl-RS" dirty="0">
                <a:solidFill>
                  <a:schemeClr val="tx1"/>
                </a:solidFill>
              </a:rPr>
              <a:t>                                                            </a:t>
            </a:r>
          </a:p>
          <a:p>
            <a:pPr lvl="1" algn="just">
              <a:buFont typeface="Arial" pitchFamily="34" charset="0"/>
              <a:buChar char="•"/>
            </a:pPr>
            <a:r>
              <a:rPr lang="sr-Cyrl-RS" sz="2000" dirty="0">
                <a:solidFill>
                  <a:schemeClr val="tx1"/>
                </a:solidFill>
              </a:rPr>
              <a:t> Одлуком о буџету општине Рача за 202</a:t>
            </a:r>
            <a:r>
              <a:rPr lang="sr-Latn-RS" sz="2000" dirty="0">
                <a:solidFill>
                  <a:schemeClr val="tx1"/>
                </a:solidFill>
              </a:rPr>
              <a:t>5</a:t>
            </a:r>
            <a:r>
              <a:rPr lang="sr-Cyrl-RS" sz="2000" dirty="0">
                <a:solidFill>
                  <a:schemeClr val="tx1"/>
                </a:solidFill>
              </a:rPr>
              <a:t>. годину планирану су средства из буџета општине у износу од </a:t>
            </a:r>
            <a:r>
              <a:rPr lang="sr-Latn-RS" sz="2000" dirty="0">
                <a:solidFill>
                  <a:schemeClr val="tx1"/>
                </a:solidFill>
              </a:rPr>
              <a:t>544.771.916</a:t>
            </a:r>
            <a:r>
              <a:rPr lang="sr-Cyrl-RS" sz="2000" dirty="0">
                <a:solidFill>
                  <a:schemeClr val="tx1"/>
                </a:solidFill>
              </a:rPr>
              <a:t>,00 динара, пренета средства из ранијиг година  у износу од </a:t>
            </a:r>
            <a:r>
              <a:rPr lang="sr-Latn-RS" sz="2000" dirty="0">
                <a:solidFill>
                  <a:schemeClr val="tx1"/>
                </a:solidFill>
              </a:rPr>
              <a:t>22.528.769</a:t>
            </a:r>
            <a:r>
              <a:rPr lang="sr-Cyrl-RS" sz="2000" dirty="0">
                <a:solidFill>
                  <a:schemeClr val="tx1"/>
                </a:solidFill>
              </a:rPr>
              <a:t>,00 динара и средстав из осталих извора у износу од </a:t>
            </a:r>
            <a:r>
              <a:rPr lang="sr-Latn-RS" sz="2000" dirty="0">
                <a:solidFill>
                  <a:schemeClr val="tx1"/>
                </a:solidFill>
              </a:rPr>
              <a:t>300.000</a:t>
            </a:r>
            <a:r>
              <a:rPr lang="sr-Cyrl-RS" sz="2000" dirty="0">
                <a:solidFill>
                  <a:schemeClr val="tx1"/>
                </a:solidFill>
              </a:rPr>
              <a:t>,00 динара.</a:t>
            </a:r>
            <a:r>
              <a:rPr lang="sr-Cyrl-RS" dirty="0">
                <a:solidFill>
                  <a:schemeClr val="tx1"/>
                </a:solidFill>
              </a:rPr>
              <a:t>                             </a:t>
            </a:r>
          </a:p>
        </p:txBody>
      </p:sp>
      <p:pic>
        <p:nvPicPr>
          <p:cNvPr id="1026" name="Picture 2" descr="C:\Users\sneza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676400"/>
            <a:ext cx="2600325" cy="1905000"/>
          </a:xfrm>
          <a:prstGeom prst="rect">
            <a:avLst/>
          </a:prstGeom>
          <a:noFill/>
        </p:spPr>
      </p:pic>
      <p:sp>
        <p:nvSpPr>
          <p:cNvPr id="5" name="Equal 4"/>
          <p:cNvSpPr/>
          <p:nvPr/>
        </p:nvSpPr>
        <p:spPr>
          <a:xfrm>
            <a:off x="3124200" y="2286000"/>
            <a:ext cx="1600200" cy="914400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2400" y="4876800"/>
            <a:ext cx="1447800" cy="1143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Средства из буџета општине</a:t>
            </a:r>
          </a:p>
          <a:p>
            <a:pPr algn="ctr"/>
            <a:r>
              <a:rPr lang="sr-Latn-RS" sz="1400" dirty="0"/>
              <a:t>544.771.916</a:t>
            </a:r>
            <a:r>
              <a:rPr lang="sr-Cyrl-RS" sz="1400" dirty="0"/>
              <a:t>,00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2514600" y="4953000"/>
            <a:ext cx="1447800" cy="1143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Пренета средстав из ранијих година </a:t>
            </a:r>
            <a:r>
              <a:rPr lang="sr-Latn-RS" sz="1400" dirty="0"/>
              <a:t>22.528.769</a:t>
            </a:r>
            <a:r>
              <a:rPr lang="sr-Cyrl-RS" sz="1400" dirty="0"/>
              <a:t>,00</a:t>
            </a:r>
            <a:endParaRPr lang="en-US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4876800" y="4953000"/>
            <a:ext cx="1371600" cy="1143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Средства из осталих извора </a:t>
            </a:r>
            <a:r>
              <a:rPr lang="sr-Latn-RS" sz="1400" dirty="0"/>
              <a:t>300.000,00</a:t>
            </a:r>
            <a:endParaRPr lang="en-US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7239000" y="4953000"/>
            <a:ext cx="1447800" cy="1143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Укупан буџет општине </a:t>
            </a:r>
            <a:r>
              <a:rPr lang="sr-Latn-RS" sz="1400" dirty="0"/>
              <a:t>567.600.685</a:t>
            </a:r>
            <a:r>
              <a:rPr lang="sr-Cyrl-RS" sz="1400" dirty="0"/>
              <a:t>,00</a:t>
            </a:r>
            <a:endParaRPr lang="en-US" sz="1400" dirty="0"/>
          </a:p>
        </p:txBody>
      </p:sp>
      <p:sp>
        <p:nvSpPr>
          <p:cNvPr id="10" name="Plus 9"/>
          <p:cNvSpPr/>
          <p:nvPr/>
        </p:nvSpPr>
        <p:spPr>
          <a:xfrm>
            <a:off x="1752600" y="5334000"/>
            <a:ext cx="609600" cy="457200"/>
          </a:xfrm>
          <a:prstGeom prst="mathPlu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lus 10"/>
          <p:cNvSpPr/>
          <p:nvPr/>
        </p:nvSpPr>
        <p:spPr>
          <a:xfrm>
            <a:off x="4114800" y="5334000"/>
            <a:ext cx="609600" cy="457200"/>
          </a:xfrm>
          <a:prstGeom prst="mathPlu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qual 11"/>
          <p:cNvSpPr/>
          <p:nvPr/>
        </p:nvSpPr>
        <p:spPr>
          <a:xfrm>
            <a:off x="6400800" y="5257800"/>
            <a:ext cx="685800" cy="609600"/>
          </a:xfrm>
          <a:prstGeom prst="mathEqual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2327</Words>
  <Application>Microsoft Office PowerPoint</Application>
  <PresentationFormat>On-screen Show (4:3)</PresentationFormat>
  <Paragraphs>394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Snežana Madžić</dc:creator>
  <cp:lastModifiedBy>Ucenik</cp:lastModifiedBy>
  <cp:revision>253</cp:revision>
  <dcterms:created xsi:type="dcterms:W3CDTF">2022-01-12T12:29:15Z</dcterms:created>
  <dcterms:modified xsi:type="dcterms:W3CDTF">2025-01-16T12:25:53Z</dcterms:modified>
</cp:coreProperties>
</file>