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E043322-04DF-4B1C-A151-F438A9FBBF41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76537D-7CAB-4E55-A1C2-C3DC174F2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3322-04DF-4B1C-A151-F438A9FBBF41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6537D-7CAB-4E55-A1C2-C3DC174F2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E043322-04DF-4B1C-A151-F438A9FBBF41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E76537D-7CAB-4E55-A1C2-C3DC174F2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3322-04DF-4B1C-A151-F438A9FBBF41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76537D-7CAB-4E55-A1C2-C3DC174F21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3322-04DF-4B1C-A151-F438A9FBBF41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E76537D-7CAB-4E55-A1C2-C3DC174F21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043322-04DF-4B1C-A151-F438A9FBBF41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E76537D-7CAB-4E55-A1C2-C3DC174F21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043322-04DF-4B1C-A151-F438A9FBBF41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E76537D-7CAB-4E55-A1C2-C3DC174F21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3322-04DF-4B1C-A151-F438A9FBBF41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76537D-7CAB-4E55-A1C2-C3DC174F2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3322-04DF-4B1C-A151-F438A9FBBF41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76537D-7CAB-4E55-A1C2-C3DC174F2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43322-04DF-4B1C-A151-F438A9FBBF41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76537D-7CAB-4E55-A1C2-C3DC174F21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E043322-04DF-4B1C-A151-F438A9FBBF41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E76537D-7CAB-4E55-A1C2-C3DC174F21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E043322-04DF-4B1C-A151-F438A9FBBF41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E76537D-7CAB-4E55-A1C2-C3DC174F2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9477"/>
            <a:ext cx="8280920" cy="1395587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dirty="0" smtClean="0"/>
              <a:t>“Подршка и помоћ у кући за старија лица и ОСИ у општини Рача”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Општина Рача, август 2021. године</a:t>
            </a:r>
            <a:endParaRPr lang="en-US" dirty="0"/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rcRect t="20" b="22"/>
          <a:stretch>
            <a:fillRect/>
          </a:stretch>
        </p:blipFill>
        <p:spPr>
          <a:xfrm>
            <a:off x="574243" y="188640"/>
            <a:ext cx="7995513" cy="1338681"/>
          </a:xfrm>
          <a:prstGeom prst="rect">
            <a:avLst/>
          </a:prstGeom>
          <a:ln/>
        </p:spPr>
      </p:pic>
      <p:pic>
        <p:nvPicPr>
          <p:cNvPr id="5" name="Picture 4" descr="Rezultat slika za opÅ¡tina raÄa logo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55576" y="6093296"/>
            <a:ext cx="648072" cy="643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000" dirty="0" smtClean="0"/>
              <a:t>“Подршка и помоћ у кући за старија лица и ОСИ у општини Рача”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Општина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Рача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je</a:t>
            </a:r>
            <a:r>
              <a:rPr lang="sr-Cyrl-R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, у партнерству са Центром за социјални рад “Шумадија”,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sr-Cyrl-R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у фебруару 2021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.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године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тиму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SwissPRO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програма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предала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предлог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пројекта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у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оквиру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Јавног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позива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(CFP-01-2021)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Подршка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ЛС 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за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спровођење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услуга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социјалне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заштите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као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одговор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на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последице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sr-Cyrl-R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к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овида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19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.</a:t>
            </a:r>
            <a:endParaRPr lang="sr-Cyrl-RS" sz="20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  <a:p>
            <a:pPr algn="just">
              <a:buNone/>
            </a:pPr>
            <a:endParaRPr lang="sr-Cyrl-RS" sz="20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Општина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Рача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је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sr-Cyrl-R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у мају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2021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. </a:t>
            </a:r>
            <a:r>
              <a:rPr lang="sr-Cyrl-R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г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одине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по</a:t>
            </a:r>
            <a:r>
              <a:rPr lang="sr-Cyrl-R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т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писала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Уговор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o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донацији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,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број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 донације:UNOPS-SwissPRO-2021-GRANT-013.</a:t>
            </a:r>
            <a:endParaRPr lang="en-US" sz="2000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pic>
        <p:nvPicPr>
          <p:cNvPr id="4" name="Picture 3" descr="Rezultat slika za opÅ¡tina raÄa logo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76672"/>
            <a:ext cx="497433" cy="643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000" dirty="0" smtClean="0"/>
              <a:t>“Подршка и помоћ у кући за старија лица и ОСИ у општини Рача”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endParaRPr lang="sr-Cyrl-RS" sz="20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sr-Cyrl-RS" sz="20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sr-Cyrl-RS" sz="200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Пројекат „Подршка и помоћ у кући за старија лица и ОСИ у општини Рача“ се реализује је у  оквиру програма „Подршка Владе Швајцарске развоју општина кроз унапређење доброг управљања и социјалне укључености - </a:t>
            </a:r>
            <a:r>
              <a:rPr lang="sr-Latn-RS" sz="200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Swiss PRO</a:t>
            </a:r>
            <a:r>
              <a:rPr lang="sr-Cyrl-RS" sz="200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“, који подржава Влада Швајцарске у сарадњи са Владом Србије, а спроводи Канцеларија Уједињених нација за пројектне услуге </a:t>
            </a:r>
            <a:r>
              <a:rPr lang="sr-Latn-RS" sz="200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(UNOPS) </a:t>
            </a:r>
            <a:r>
              <a:rPr lang="sr-Cyrl-RS" sz="200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у партнерству са Сталном конференцијом градова и општина </a:t>
            </a:r>
            <a:r>
              <a:rPr lang="sr-Latn-RS" sz="2000" dirty="0" smtClean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(SKGO).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Rezultat slika za opÅ¡tina raÄa logo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76672"/>
            <a:ext cx="497433" cy="643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000" dirty="0" smtClean="0"/>
              <a:t>“Подршка и помоћ у кући за старија лица и ОСИ у општини Рача”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sr-Cyrl-R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Решењем председника општине </a:t>
            </a:r>
            <a:r>
              <a:rPr lang="sr-Cyrl-R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Рача у мају 2021. </a:t>
            </a:r>
            <a:r>
              <a:rPr lang="sr-Cyrl-R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године формиран је пројектни тим у следећем саставу:</a:t>
            </a:r>
          </a:p>
          <a:p>
            <a:pPr algn="just">
              <a:buNone/>
            </a:pPr>
            <a:endParaRPr lang="sr-Cyrl-RS" sz="32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lvl="0" algn="just"/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Анкица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Станојевић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извршилац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за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локални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економски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развој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израду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и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праћење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реализације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пројеката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у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Општинској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управи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општине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Рача</a:t>
            </a:r>
            <a:r>
              <a:rPr lang="sr-Cyrl-R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–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менаџер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пројектних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активности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; </a:t>
            </a:r>
          </a:p>
          <a:p>
            <a:pPr algn="just"/>
            <a:endParaRPr lang="sr-Cyrl-RS" sz="32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just"/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Чланови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тима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</a:t>
            </a:r>
          </a:p>
          <a:p>
            <a:pPr lvl="0" algn="just"/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Јелена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Стевановић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извршилац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за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послове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саобраћаја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и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јавних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набавки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члан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тима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</a:t>
            </a:r>
          </a:p>
          <a:p>
            <a:pPr lvl="0" algn="just"/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Душица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Миљојковић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шеф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Одељења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за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општу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управу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социјална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питања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заједничке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и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инспекцијске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послове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члан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тима</a:t>
            </a:r>
            <a:endParaRPr lang="en-US" sz="32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lvl="0" algn="just"/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Снежана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Живадиновић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социјани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радник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у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Центру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за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социјални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рад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„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Шумадија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“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Баточина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за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општине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Батчина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Рача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и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Лапово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члан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тима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</a:t>
            </a:r>
          </a:p>
          <a:p>
            <a:pPr lvl="0" algn="just"/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Слађана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Срећковић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ангажована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за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рад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у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Центру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за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социјални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рад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„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Шумадија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“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Баточина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за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општине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Батчина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Рача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и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Лапово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члан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тима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endParaRPr lang="en-US" dirty="0"/>
          </a:p>
        </p:txBody>
      </p:sp>
      <p:pic>
        <p:nvPicPr>
          <p:cNvPr id="4" name="Picture 3" descr="Rezultat slika za opÅ¡tina raÄa logo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76672"/>
            <a:ext cx="497433" cy="643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000" dirty="0" smtClean="0"/>
              <a:t>“Подршка и помоћ у кући за старија лица и ОСИ у општини Рача”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Циљна група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пројекта су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угрожене групе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2.455 -старији и особе са инвалидитетом -30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ru-RU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Директни корисници </a:t>
            </a:r>
            <a:endParaRPr lang="en-US" sz="1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25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старијих особа (особе које живе у сиромаштву, саме, корисници социјалне помоћи, корисници додатка за помоћ и негу друге особе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),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7 особа са инвалидитетом, 4 геронтодомаћице, 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1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едукатор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</a:p>
          <a:p>
            <a:pPr algn="just">
              <a:buNone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1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ОЦД, </a:t>
            </a:r>
            <a:endParaRPr lang="ru-RU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8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запослених из Одељења за општу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управу</a:t>
            </a:r>
          </a:p>
          <a:p>
            <a:pPr algn="just">
              <a:buNone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-2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запослена из Центра за социјални рад</a:t>
            </a:r>
          </a:p>
          <a:p>
            <a:pPr algn="just"/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Индиректни корисници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(породице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угрожених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група, запослени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у Центру за социјални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рад,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локална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самоуправа,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као и сви остали грађани општине Рача (11.503 становника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)).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Rezultat slika za opÅ¡tina raÄa logo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76672"/>
            <a:ext cx="497433" cy="643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000" dirty="0" smtClean="0"/>
              <a:t>“Подршка и помоћ у кући за старија лица и ОСИ у општини Рача”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Општи циљ: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Побољшање квалитета живота старих и особа са инвалидитетом у општини Рача путем пружања  „помоћи у кући“ која пружа и кроз развој људских и техничких капацитета за континуирано пружање услуга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Посебни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циљеви: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1. Побољшање квалитета живота угрожених група (старијих особа и особа са инвалидитетом) кроз помоћ у кући за 32 особе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2. Побољшати економску ситуацију за 4 особе запошљавањем као геронтодомаћице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3. Омогућити услове за континуирану помоћ у кући кроз лиценцирање једне ОЦД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4. Ојачати људске капацитете Центра за социјални рад и Општинске управе кроз програм обуке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Rezultat slika za opÅ¡tina raÄa logo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76672"/>
            <a:ext cx="497433" cy="643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000" dirty="0" smtClean="0"/>
              <a:t>“Подршка и помоћ у кући за старија лица и ОСИ у општини Рача”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lvl="0">
              <a:buNone/>
            </a:pPr>
            <a:r>
              <a:rPr lang="sr-Cyrl-RS" sz="3600" dirty="0" smtClean="0"/>
              <a:t>                 У </a:t>
            </a:r>
            <a:r>
              <a:rPr lang="en-US" sz="3600" dirty="0" err="1" smtClean="0"/>
              <a:t>складу</a:t>
            </a:r>
            <a:r>
              <a:rPr lang="en-US" sz="3600" dirty="0" smtClean="0"/>
              <a:t> </a:t>
            </a:r>
            <a:r>
              <a:rPr lang="en-US" sz="3600" dirty="0" err="1" smtClean="0"/>
              <a:t>са</a:t>
            </a:r>
            <a:r>
              <a:rPr lang="en-US" sz="3600" dirty="0" smtClean="0"/>
              <a:t> </a:t>
            </a:r>
            <a:r>
              <a:rPr lang="en-US" sz="3600" dirty="0" err="1" smtClean="0"/>
              <a:t>одобреним</a:t>
            </a:r>
            <a:r>
              <a:rPr lang="en-US" sz="3600" dirty="0" smtClean="0"/>
              <a:t> </a:t>
            </a:r>
            <a:r>
              <a:rPr lang="en-US" sz="3600" dirty="0" err="1" smtClean="0"/>
              <a:t>пројектом</a:t>
            </a:r>
            <a:r>
              <a:rPr lang="en-US" sz="3600" dirty="0" smtClean="0"/>
              <a:t>, </a:t>
            </a:r>
            <a:r>
              <a:rPr lang="sr-Cyrl-RS" sz="3600" dirty="0" smtClean="0"/>
              <a:t>у периоду од 05.05.2021. године до 26.04.2022. године,  </a:t>
            </a:r>
            <a:r>
              <a:rPr lang="en-US" sz="3600" dirty="0" err="1" smtClean="0"/>
              <a:t>предвиђена</a:t>
            </a:r>
            <a:r>
              <a:rPr lang="en-US" sz="3600" dirty="0" smtClean="0"/>
              <a:t> </a:t>
            </a:r>
            <a:r>
              <a:rPr lang="en-US" sz="3600" dirty="0" err="1" smtClean="0"/>
              <a:t>је</a:t>
            </a:r>
            <a:r>
              <a:rPr lang="en-US" sz="3600" dirty="0" smtClean="0"/>
              <a:t> </a:t>
            </a:r>
            <a:r>
              <a:rPr lang="en-US" sz="3600" dirty="0" err="1" smtClean="0"/>
              <a:t>реализација</a:t>
            </a:r>
            <a:r>
              <a:rPr lang="en-US" sz="3600" dirty="0" smtClean="0"/>
              <a:t> </a:t>
            </a:r>
            <a:r>
              <a:rPr lang="en-US" sz="3600" dirty="0" err="1" smtClean="0"/>
              <a:t>следећих</a:t>
            </a:r>
            <a:r>
              <a:rPr lang="en-US" sz="3600" dirty="0" smtClean="0"/>
              <a:t> </a:t>
            </a:r>
            <a:r>
              <a:rPr lang="en-US" sz="3600" dirty="0" err="1" smtClean="0"/>
              <a:t>активности</a:t>
            </a:r>
            <a:r>
              <a:rPr lang="en-US" sz="3600" dirty="0" smtClean="0"/>
              <a:t>:</a:t>
            </a:r>
            <a:endParaRPr lang="sr-Cyrl-RS" sz="3600" dirty="0" smtClean="0"/>
          </a:p>
          <a:p>
            <a:pPr lvl="0">
              <a:buNone/>
            </a:pPr>
            <a:endParaRPr lang="sr-Cyrl-RS" sz="3600" dirty="0" smtClean="0"/>
          </a:p>
          <a:p>
            <a:pPr lvl="0"/>
            <a:r>
              <a:rPr lang="sr-Cyrl-RS" sz="3600" b="1" dirty="0" smtClean="0"/>
              <a:t>1. </a:t>
            </a:r>
            <a:r>
              <a:rPr lang="en-US" sz="3600" b="1" dirty="0" err="1" smtClean="0"/>
              <a:t>Припремне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активности</a:t>
            </a:r>
            <a:r>
              <a:rPr lang="en-US" sz="3600" b="1" dirty="0" smtClean="0"/>
              <a:t> </a:t>
            </a:r>
          </a:p>
          <a:p>
            <a:r>
              <a:rPr lang="en-US" sz="3600" b="1" dirty="0" smtClean="0"/>
              <a:t>2. </a:t>
            </a:r>
            <a:r>
              <a:rPr lang="en-US" sz="3600" b="1" dirty="0" err="1" smtClean="0"/>
              <a:t>Развој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пружања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услуга</a:t>
            </a:r>
            <a:r>
              <a:rPr lang="en-US" sz="3600" b="1" dirty="0" smtClean="0"/>
              <a:t> „</a:t>
            </a:r>
            <a:r>
              <a:rPr lang="en-US" sz="3600" b="1" dirty="0" err="1" smtClean="0"/>
              <a:t>помоћи</a:t>
            </a:r>
            <a:r>
              <a:rPr lang="en-US" sz="3600" b="1" dirty="0" smtClean="0"/>
              <a:t> у </a:t>
            </a:r>
            <a:r>
              <a:rPr lang="en-US" sz="3600" b="1" dirty="0" err="1" smtClean="0"/>
              <a:t>кући</a:t>
            </a:r>
            <a:r>
              <a:rPr lang="en-US" sz="3600" b="1" dirty="0" smtClean="0"/>
              <a:t>“</a:t>
            </a:r>
          </a:p>
          <a:p>
            <a:r>
              <a:rPr lang="en-US" sz="3600" dirty="0" smtClean="0"/>
              <a:t>2.1. </a:t>
            </a:r>
            <a:r>
              <a:rPr lang="en-US" sz="3600" dirty="0" err="1" smtClean="0"/>
              <a:t>Ангажовање</a:t>
            </a:r>
            <a:r>
              <a:rPr lang="en-US" sz="3600" dirty="0" smtClean="0"/>
              <a:t> </a:t>
            </a:r>
            <a:r>
              <a:rPr lang="en-US" sz="3600" dirty="0" err="1" smtClean="0"/>
              <a:t>лиценцираних</a:t>
            </a:r>
            <a:r>
              <a:rPr lang="en-US" sz="3600" dirty="0" smtClean="0"/>
              <a:t> </a:t>
            </a:r>
            <a:r>
              <a:rPr lang="en-US" sz="3600" dirty="0" err="1" smtClean="0"/>
              <a:t>пружалаца</a:t>
            </a:r>
            <a:r>
              <a:rPr lang="en-US" sz="3600" dirty="0" smtClean="0"/>
              <a:t> </a:t>
            </a:r>
            <a:r>
              <a:rPr lang="en-US" sz="3600" dirty="0" err="1" smtClean="0"/>
              <a:t>социјалних</a:t>
            </a:r>
            <a:r>
              <a:rPr lang="en-US" sz="3600" dirty="0" smtClean="0"/>
              <a:t> </a:t>
            </a:r>
            <a:r>
              <a:rPr lang="en-US" sz="3600" dirty="0" err="1" smtClean="0"/>
              <a:t>услуга</a:t>
            </a:r>
            <a:endParaRPr lang="sr-Cyrl-RS" sz="3600" dirty="0" smtClean="0"/>
          </a:p>
          <a:p>
            <a:r>
              <a:rPr lang="en-US" sz="3600" dirty="0" smtClean="0"/>
              <a:t>2.2. </a:t>
            </a:r>
            <a:r>
              <a:rPr lang="en-US" sz="3600" dirty="0" err="1" smtClean="0"/>
              <a:t>Пружање</a:t>
            </a:r>
            <a:r>
              <a:rPr lang="en-US" sz="3600" dirty="0" smtClean="0"/>
              <a:t> </a:t>
            </a:r>
            <a:r>
              <a:rPr lang="en-US" sz="3600" dirty="0" err="1" smtClean="0"/>
              <a:t>услуге</a:t>
            </a:r>
            <a:r>
              <a:rPr lang="en-US" sz="3600" dirty="0" smtClean="0"/>
              <a:t> „</a:t>
            </a:r>
            <a:r>
              <a:rPr lang="en-US" sz="3600" dirty="0" err="1" smtClean="0"/>
              <a:t>Помоћ</a:t>
            </a:r>
            <a:r>
              <a:rPr lang="en-US" sz="3600" dirty="0" smtClean="0"/>
              <a:t> у </a:t>
            </a:r>
            <a:r>
              <a:rPr lang="en-US" sz="3600" dirty="0" err="1" smtClean="0"/>
              <a:t>кући</a:t>
            </a:r>
            <a:r>
              <a:rPr lang="en-US" sz="3600" dirty="0" smtClean="0"/>
              <a:t>“</a:t>
            </a:r>
          </a:p>
          <a:p>
            <a:r>
              <a:rPr lang="en-US" sz="3600" dirty="0" smtClean="0"/>
              <a:t>2.3. </a:t>
            </a:r>
            <a:r>
              <a:rPr lang="en-US" sz="3600" dirty="0" err="1" smtClean="0"/>
              <a:t>Куповина</a:t>
            </a:r>
            <a:r>
              <a:rPr lang="en-US" sz="3600" dirty="0" smtClean="0"/>
              <a:t> </a:t>
            </a:r>
            <a:r>
              <a:rPr lang="en-US" sz="3600" dirty="0" err="1" smtClean="0"/>
              <a:t>потрошног</a:t>
            </a:r>
            <a:r>
              <a:rPr lang="en-US" sz="3600" dirty="0" smtClean="0"/>
              <a:t> </a:t>
            </a:r>
            <a:r>
              <a:rPr lang="en-US" sz="3600" dirty="0" err="1" smtClean="0"/>
              <a:t>материјала</a:t>
            </a:r>
            <a:r>
              <a:rPr lang="en-US" sz="3600" dirty="0" smtClean="0"/>
              <a:t> </a:t>
            </a:r>
            <a:r>
              <a:rPr lang="en-US" sz="3600" dirty="0" err="1" smtClean="0"/>
              <a:t>за</a:t>
            </a:r>
            <a:r>
              <a:rPr lang="en-US" sz="3600" dirty="0" smtClean="0"/>
              <a:t> </a:t>
            </a:r>
            <a:r>
              <a:rPr lang="en-US" sz="3600" dirty="0" err="1" smtClean="0"/>
              <a:t>геронтодомаћице</a:t>
            </a:r>
            <a:endParaRPr lang="sr-Cyrl-RS" sz="3600" dirty="0" smtClean="0"/>
          </a:p>
          <a:p>
            <a:r>
              <a:rPr lang="en-US" sz="3600" b="1" dirty="0" smtClean="0"/>
              <a:t>3. </a:t>
            </a:r>
            <a:r>
              <a:rPr lang="en-US" sz="3600" b="1" dirty="0" err="1" smtClean="0"/>
              <a:t>Лиценцирање</a:t>
            </a:r>
            <a:r>
              <a:rPr lang="en-US" sz="3600" b="1" dirty="0" smtClean="0"/>
              <a:t> ОЦД </a:t>
            </a:r>
            <a:r>
              <a:rPr lang="en-US" sz="3600" b="1" dirty="0" err="1" smtClean="0"/>
              <a:t>за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пружање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помоћи</a:t>
            </a:r>
            <a:r>
              <a:rPr lang="en-US" sz="3600" b="1" dirty="0" smtClean="0"/>
              <a:t> у </a:t>
            </a:r>
            <a:r>
              <a:rPr lang="en-US" sz="3600" b="1" dirty="0" err="1" smtClean="0"/>
              <a:t>кући</a:t>
            </a:r>
            <a:endParaRPr lang="en-US" sz="3600" b="1" dirty="0" smtClean="0"/>
          </a:p>
          <a:p>
            <a:r>
              <a:rPr lang="en-US" sz="3600" dirty="0" smtClean="0"/>
              <a:t>3.1. </a:t>
            </a:r>
            <a:r>
              <a:rPr lang="en-US" sz="3600" dirty="0" err="1" smtClean="0"/>
              <a:t>Избор</a:t>
            </a:r>
            <a:r>
              <a:rPr lang="en-US" sz="3600" dirty="0" smtClean="0"/>
              <a:t> </a:t>
            </a:r>
            <a:r>
              <a:rPr lang="en-US" sz="3600" dirty="0" err="1" smtClean="0"/>
              <a:t>локалне</a:t>
            </a:r>
            <a:r>
              <a:rPr lang="en-US" sz="3600" dirty="0" smtClean="0"/>
              <a:t> ОЦД </a:t>
            </a:r>
            <a:r>
              <a:rPr lang="en-US" sz="3600" dirty="0" err="1" smtClean="0"/>
              <a:t>за</a:t>
            </a:r>
            <a:r>
              <a:rPr lang="en-US" sz="3600" dirty="0" smtClean="0"/>
              <a:t> </a:t>
            </a:r>
            <a:r>
              <a:rPr lang="en-US" sz="3600" dirty="0" err="1" smtClean="0"/>
              <a:t>лиценцирање</a:t>
            </a:r>
            <a:endParaRPr lang="en-US" sz="3600" dirty="0" smtClean="0"/>
          </a:p>
          <a:p>
            <a:r>
              <a:rPr lang="en-US" sz="3600" dirty="0" smtClean="0"/>
              <a:t>3.2. </a:t>
            </a:r>
            <a:r>
              <a:rPr lang="en-US" sz="3600" dirty="0" err="1" smtClean="0"/>
              <a:t>Избор</a:t>
            </a:r>
            <a:r>
              <a:rPr lang="en-US" sz="3600" dirty="0" smtClean="0"/>
              <a:t> </a:t>
            </a:r>
            <a:r>
              <a:rPr lang="en-US" sz="3600" dirty="0" err="1" smtClean="0"/>
              <a:t>стручњака</a:t>
            </a:r>
            <a:r>
              <a:rPr lang="en-US" sz="3600" dirty="0" smtClean="0"/>
              <a:t> </a:t>
            </a:r>
            <a:r>
              <a:rPr lang="en-US" sz="3600" dirty="0" err="1" smtClean="0"/>
              <a:t>за</a:t>
            </a:r>
            <a:r>
              <a:rPr lang="en-US" sz="3600" dirty="0" smtClean="0"/>
              <a:t> </a:t>
            </a:r>
            <a:r>
              <a:rPr lang="en-US" sz="3600" dirty="0" err="1" smtClean="0"/>
              <a:t>образовање</a:t>
            </a:r>
            <a:r>
              <a:rPr lang="en-US" sz="3600" dirty="0" smtClean="0"/>
              <a:t> </a:t>
            </a:r>
            <a:r>
              <a:rPr lang="en-US" sz="3600" dirty="0" err="1" smtClean="0"/>
              <a:t>социјалних</a:t>
            </a:r>
            <a:r>
              <a:rPr lang="en-US" sz="3600" dirty="0" smtClean="0"/>
              <a:t> </a:t>
            </a:r>
            <a:r>
              <a:rPr lang="en-US" sz="3600" dirty="0" err="1" smtClean="0"/>
              <a:t>радника</a:t>
            </a:r>
            <a:r>
              <a:rPr lang="en-US" sz="3600" dirty="0" smtClean="0"/>
              <a:t> и </a:t>
            </a:r>
            <a:r>
              <a:rPr lang="en-US" sz="3600" dirty="0" err="1" smtClean="0"/>
              <a:t>припрема</a:t>
            </a:r>
            <a:r>
              <a:rPr lang="en-US" sz="3600" dirty="0" smtClean="0"/>
              <a:t> </a:t>
            </a:r>
            <a:r>
              <a:rPr lang="en-US" sz="3600" dirty="0" err="1" smtClean="0"/>
              <a:t>локалне</a:t>
            </a:r>
            <a:r>
              <a:rPr lang="en-US" sz="3600" dirty="0" smtClean="0"/>
              <a:t> ОЦД </a:t>
            </a:r>
            <a:r>
              <a:rPr lang="en-US" sz="3600" dirty="0" err="1" smtClean="0"/>
              <a:t>за</a:t>
            </a:r>
            <a:r>
              <a:rPr lang="en-US" sz="3600" dirty="0" smtClean="0"/>
              <a:t> </a:t>
            </a:r>
            <a:r>
              <a:rPr lang="en-US" sz="3600" dirty="0" err="1" smtClean="0"/>
              <a:t>лиценцирање</a:t>
            </a:r>
            <a:endParaRPr lang="en-US" sz="3600" dirty="0" smtClean="0"/>
          </a:p>
          <a:p>
            <a:r>
              <a:rPr lang="sr-Cyrl-RS" sz="3600" b="1" dirty="0" smtClean="0"/>
              <a:t>4</a:t>
            </a:r>
            <a:r>
              <a:rPr lang="en-US" sz="3600" b="1" dirty="0" smtClean="0"/>
              <a:t>. </a:t>
            </a:r>
            <a:r>
              <a:rPr lang="en-US" sz="3600" b="1" dirty="0" err="1" smtClean="0"/>
              <a:t>Потписивање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Споразума</a:t>
            </a:r>
            <a:r>
              <a:rPr lang="en-US" sz="3600" b="1" dirty="0" smtClean="0"/>
              <a:t> о </a:t>
            </a:r>
            <a:r>
              <a:rPr lang="en-US" sz="3600" b="1" dirty="0" err="1" smtClean="0"/>
              <a:t>сарадњи</a:t>
            </a:r>
            <a:endParaRPr lang="en-US" sz="3600" b="1" dirty="0" smtClean="0"/>
          </a:p>
          <a:p>
            <a:r>
              <a:rPr lang="sr-Cyrl-RS" sz="3600" b="1" dirty="0" smtClean="0"/>
              <a:t>5</a:t>
            </a:r>
            <a:r>
              <a:rPr lang="en-US" sz="3600" b="1" dirty="0" smtClean="0"/>
              <a:t>. </a:t>
            </a:r>
            <a:r>
              <a:rPr lang="en-US" sz="3600" b="1" dirty="0" err="1" smtClean="0"/>
              <a:t>Промотивне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активности</a:t>
            </a:r>
            <a:endParaRPr lang="en-US" sz="3600" b="1" dirty="0" smtClean="0"/>
          </a:p>
          <a:p>
            <a:r>
              <a:rPr lang="sr-Cyrl-RS" sz="3600" b="1" dirty="0" smtClean="0"/>
              <a:t>6</a:t>
            </a:r>
            <a:r>
              <a:rPr lang="en-US" sz="3600" b="1" dirty="0" smtClean="0"/>
              <a:t>. </a:t>
            </a:r>
            <a:r>
              <a:rPr lang="en-US" sz="3600" b="1" dirty="0" err="1" smtClean="0"/>
              <a:t>Мониторинг</a:t>
            </a:r>
            <a:r>
              <a:rPr lang="en-US" sz="3600" b="1" dirty="0" smtClean="0"/>
              <a:t> и </a:t>
            </a:r>
            <a:r>
              <a:rPr lang="en-US" sz="3600" b="1" dirty="0" err="1" smtClean="0"/>
              <a:t>евалуација</a:t>
            </a:r>
            <a:endParaRPr lang="en-US" sz="3600" b="1" dirty="0" smtClean="0"/>
          </a:p>
          <a:p>
            <a:endParaRPr lang="en-US" dirty="0"/>
          </a:p>
        </p:txBody>
      </p:sp>
      <p:pic>
        <p:nvPicPr>
          <p:cNvPr id="4" name="Picture 3" descr="Rezultat slika za opÅ¡tina raÄa logo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76672"/>
            <a:ext cx="497433" cy="643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000" dirty="0" smtClean="0"/>
              <a:t>“Подршка и помоћ у кући за старија лица и ОСИ у општини Рача”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Cyrl-RS" sz="2200" dirty="0" smtClean="0"/>
              <a:t>Сви заинтересовани грађани (старија лица и ОСИ)</a:t>
            </a:r>
            <a:r>
              <a:rPr lang="en-US" sz="2200" dirty="0" smtClean="0"/>
              <a:t> </a:t>
            </a:r>
            <a:r>
              <a:rPr lang="sr-Cyrl-RS" sz="2200" dirty="0" smtClean="0"/>
              <a:t> за услугу “помоћ у кући” могу се пријавити у Центру за социјални рад “ Шумадија” Баточина, за општине Баточина, Рача и Лапово, Одељењу у Рачи, </a:t>
            </a:r>
          </a:p>
          <a:p>
            <a:r>
              <a:rPr lang="sr-Cyrl-CS" sz="2200" dirty="0" smtClean="0"/>
              <a:t>к</a:t>
            </a:r>
            <a:r>
              <a:rPr lang="sr-Cyrl-RS" sz="2200" dirty="0" smtClean="0"/>
              <a:t>онтакт лице: Слађана Срећковић, члан пројектног тима, ангажована за рад у ЦСР-у,</a:t>
            </a:r>
          </a:p>
          <a:p>
            <a:r>
              <a:rPr lang="sr-Cyrl-RS" sz="2200" dirty="0" smtClean="0"/>
              <a:t>путем телефона: 034/751-</a:t>
            </a:r>
          </a:p>
          <a:p>
            <a:r>
              <a:rPr lang="sr-Cyrl-CS" sz="2200" dirty="0" smtClean="0">
                <a:latin typeface="+mj-lt"/>
              </a:rPr>
              <a:t>е</a:t>
            </a:r>
            <a:r>
              <a:rPr lang="sr-Cyrl-RS" sz="2200" dirty="0" smtClean="0">
                <a:latin typeface="+mj-lt"/>
              </a:rPr>
              <a:t>-</a:t>
            </a:r>
            <a:r>
              <a:rPr lang="en-US" sz="2200" dirty="0" err="1" smtClean="0">
                <a:latin typeface="+mj-lt"/>
              </a:rPr>
              <a:t>maila</a:t>
            </a:r>
            <a:r>
              <a:rPr lang="sr-Cyrl-RS" sz="2200" dirty="0" smtClean="0">
                <a:latin typeface="+mj-lt"/>
              </a:rPr>
              <a:t>:</a:t>
            </a:r>
            <a:r>
              <a:rPr lang="en-US" sz="2200" dirty="0" smtClean="0">
                <a:latin typeface="+mj-lt"/>
              </a:rPr>
              <a:t>csrraca@gmail.com</a:t>
            </a:r>
            <a:r>
              <a:rPr lang="sr-Cyrl-RS" sz="2200" dirty="0" smtClean="0">
                <a:latin typeface="+mj-lt"/>
              </a:rPr>
              <a:t> </a:t>
            </a:r>
            <a:endParaRPr lang="en-US" sz="2200" dirty="0">
              <a:latin typeface="+mj-lt"/>
            </a:endParaRPr>
          </a:p>
        </p:txBody>
      </p:sp>
      <p:pic>
        <p:nvPicPr>
          <p:cNvPr id="4" name="Picture 3" descr="Rezultat slika za opÅ¡tina raÄa logo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76672"/>
            <a:ext cx="497433" cy="643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000" dirty="0" smtClean="0"/>
              <a:t>“Подршка и помоћ у кући за старија лица и ОСИ у општини Рача”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Cyrl-RS" dirty="0" smtClean="0"/>
              <a:t>Република Србија</a:t>
            </a:r>
            <a:br>
              <a:rPr lang="sr-Cyrl-RS" dirty="0" smtClean="0"/>
            </a:br>
            <a:r>
              <a:rPr lang="sr-Cyrl-RS" dirty="0" smtClean="0"/>
              <a:t>Општина Рача</a:t>
            </a:r>
            <a:br>
              <a:rPr lang="sr-Cyrl-RS" dirty="0" smtClean="0"/>
            </a:br>
            <a:r>
              <a:rPr lang="sr-Cyrl-RS" dirty="0" smtClean="0"/>
              <a:t>Улица Карађорђева број 48, 34210 Рача</a:t>
            </a:r>
            <a:br>
              <a:rPr lang="sr-Cyrl-RS" dirty="0" smtClean="0"/>
            </a:br>
            <a:r>
              <a:rPr lang="sr-Cyrl-RS" dirty="0" smtClean="0"/>
              <a:t>Телефон 034/751-175</a:t>
            </a:r>
            <a:br>
              <a:rPr lang="sr-Cyrl-RS" dirty="0" smtClean="0"/>
            </a:br>
            <a:r>
              <a:rPr lang="sr-Cyrl-RS" dirty="0" smtClean="0"/>
              <a:t>Пројектни тим за реализацију пројекта „Подршка и помоћ у кући за старија лица и ОСИ у општини Рача”</a:t>
            </a:r>
          </a:p>
          <a:p>
            <a:pPr>
              <a:buNone/>
            </a:pPr>
            <a:r>
              <a:rPr lang="sr-Cyrl-RS" sz="3200" dirty="0" smtClean="0"/>
              <a:t>______________________________________________</a:t>
            </a:r>
          </a:p>
          <a:p>
            <a:pPr>
              <a:buNone/>
            </a:pPr>
            <a:endParaRPr lang="sr-Cyrl-RS" sz="3200" dirty="0" smtClean="0"/>
          </a:p>
          <a:p>
            <a:pPr algn="just"/>
            <a:r>
              <a:rPr lang="sr-Cyrl-RS" dirty="0" smtClean="0">
                <a:ea typeface="Calibri" panose="020F0502020204030204" pitchFamily="34" charset="0"/>
                <a:cs typeface="Calibri" panose="020F0502020204030204" pitchFamily="34" charset="0"/>
              </a:rPr>
              <a:t>Израда презентације омогућена је у оквиру програма „Подршка Владе Швајцарске развоју општина кроз унапређење доброг управљања и социјалне укључености - </a:t>
            </a:r>
            <a:r>
              <a:rPr lang="sr-Latn-RS" dirty="0" smtClean="0">
                <a:ea typeface="Calibri" panose="020F0502020204030204" pitchFamily="34" charset="0"/>
                <a:cs typeface="Calibri" panose="020F0502020204030204" pitchFamily="34" charset="0"/>
              </a:rPr>
              <a:t>Swiss PRO</a:t>
            </a:r>
            <a:r>
              <a:rPr lang="sr-Cyrl-RS" dirty="0" smtClean="0">
                <a:ea typeface="Calibri" panose="020F0502020204030204" pitchFamily="34" charset="0"/>
                <a:cs typeface="Calibri" panose="020F0502020204030204" pitchFamily="34" charset="0"/>
              </a:rPr>
              <a:t>“. Општинска управа Општине Рача искључиво је одговорна за садржај презентације који не представља нужно ставове Владе Швајцарске и Владе Србије.</a:t>
            </a:r>
          </a:p>
          <a:p>
            <a:pPr>
              <a:buNone/>
            </a:pPr>
            <a:endParaRPr lang="sr-Cyrl-RS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sr-Cyrl-R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ХВАЛА НА ПАЖЊИ!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pic>
        <p:nvPicPr>
          <p:cNvPr id="4" name="Picture 3" descr="Rezultat slika za opÅ¡tina raÄa logo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76672"/>
            <a:ext cx="497433" cy="643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289</TotalTime>
  <Words>787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“Подршка и помоћ у кући за старија лица и ОСИ у општини Рача”</vt:lpstr>
      <vt:lpstr>“Подршка и помоћ у кући за старија лица и ОСИ у општини Рача”</vt:lpstr>
      <vt:lpstr>“Подршка и помоћ у кући за старија лица и ОСИ у општини Рача”</vt:lpstr>
      <vt:lpstr>“Подршка и помоћ у кући за старија лица и ОСИ у општини Рача”</vt:lpstr>
      <vt:lpstr>“Подршка и помоћ у кући за старија лица и ОСИ у општини Рача”</vt:lpstr>
      <vt:lpstr>“Подршка и помоћ у кући за старија лица и ОСИ у општини Рача”</vt:lpstr>
      <vt:lpstr>“Подршка и помоћ у кући за старија лица и ОСИ у општини Рача”</vt:lpstr>
      <vt:lpstr>“Подршка и помоћ у кући за старија лица и ОСИ у општини Рача”</vt:lpstr>
      <vt:lpstr>“Подршка и помоћ у кући за старија лица и ОСИ у општини Рача”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“Подршка и помоћ у кући за старија лица и ОСИ у општини Рача”</dc:title>
  <dc:creator>Kabinet</dc:creator>
  <cp:lastModifiedBy>Kabinet</cp:lastModifiedBy>
  <cp:revision>37</cp:revision>
  <dcterms:created xsi:type="dcterms:W3CDTF">2021-08-11T07:46:51Z</dcterms:created>
  <dcterms:modified xsi:type="dcterms:W3CDTF">2021-08-13T12:10:55Z</dcterms:modified>
</cp:coreProperties>
</file>