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27" r:id="rId4"/>
  </p:sldMasterIdLst>
  <p:notesMasterIdLst>
    <p:notesMasterId r:id="rId39"/>
  </p:notesMasterIdLst>
  <p:sldIdLst>
    <p:sldId id="291" r:id="rId5"/>
    <p:sldId id="328" r:id="rId6"/>
    <p:sldId id="366" r:id="rId7"/>
    <p:sldId id="329" r:id="rId8"/>
    <p:sldId id="334" r:id="rId9"/>
    <p:sldId id="330" r:id="rId10"/>
    <p:sldId id="331" r:id="rId11"/>
    <p:sldId id="332" r:id="rId12"/>
    <p:sldId id="335" r:id="rId13"/>
    <p:sldId id="333" r:id="rId14"/>
    <p:sldId id="336" r:id="rId15"/>
    <p:sldId id="337" r:id="rId16"/>
    <p:sldId id="347" r:id="rId17"/>
    <p:sldId id="348" r:id="rId18"/>
    <p:sldId id="349" r:id="rId19"/>
    <p:sldId id="340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38" r:id="rId32"/>
    <p:sldId id="361" r:id="rId33"/>
    <p:sldId id="362" r:id="rId34"/>
    <p:sldId id="363" r:id="rId35"/>
    <p:sldId id="364" r:id="rId36"/>
    <p:sldId id="365" r:id="rId37"/>
    <p:sldId id="32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2ABE3D-8968-4F19-B811-3B6A0513317D}">
          <p14:sldIdLst>
            <p14:sldId id="291"/>
            <p14:sldId id="328"/>
            <p14:sldId id="366"/>
            <p14:sldId id="329"/>
            <p14:sldId id="334"/>
            <p14:sldId id="330"/>
            <p14:sldId id="331"/>
            <p14:sldId id="332"/>
            <p14:sldId id="335"/>
            <p14:sldId id="333"/>
            <p14:sldId id="336"/>
            <p14:sldId id="337"/>
            <p14:sldId id="347"/>
            <p14:sldId id="348"/>
            <p14:sldId id="349"/>
            <p14:sldId id="340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38"/>
            <p14:sldId id="361"/>
            <p14:sldId id="362"/>
            <p14:sldId id="363"/>
            <p14:sldId id="364"/>
            <p14:sldId id="365"/>
            <p14:sldId id="324"/>
          </p14:sldIdLst>
        </p14:section>
        <p14:section name="Untitled Section" id="{013FE220-7832-43EB-B273-3E32FBB4278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jan Damjanovic" initials="DD" lastIdx="20" clrIdx="0">
    <p:extLst/>
  </p:cmAuthor>
  <p:cmAuthor id="2" name="Viktor Tapovski" initials="VT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39B"/>
    <a:srgbClr val="1E4F89"/>
    <a:srgbClr val="23528D"/>
    <a:srgbClr val="36649D"/>
    <a:srgbClr val="23548E"/>
    <a:srgbClr val="FAFAFA"/>
    <a:srgbClr val="FF3300"/>
    <a:srgbClr val="FBFBFB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2" autoAdjust="0"/>
    <p:restoredTop sz="95673"/>
  </p:normalViewPr>
  <p:slideViewPr>
    <p:cSldViewPr snapToGrid="0">
      <p:cViewPr varScale="1">
        <p:scale>
          <a:sx n="85" d="100"/>
          <a:sy n="85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7577-0CE4-43AB-969C-C3AC69AF6535}" type="datetimeFigureOut">
              <a:rPr lang="en-US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FDC2-6AD7-4286-9143-991379F065F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FDC2-6AD7-4286-9143-991379F065F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3D68-52F0-4ED3-93A8-E17EC27F67F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5111" y="126928"/>
            <a:ext cx="10666006" cy="112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5423" y="1038578"/>
            <a:ext cx="1444978" cy="496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11205029" y="435429"/>
            <a:ext cx="406400" cy="406400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181244" y="44443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3481812-CA6E-4CF7-A597-B03BE0D22F0C}" type="slidenum">
              <a:rPr lang="en-GB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376F-98D4-4EE5-9EC2-6A8A5ECE8D43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9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F9FB-7CDE-416C-839A-5E04051A542C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088E-CFDD-4C8B-80F9-DF63D212092D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9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8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5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3B72-3FCA-4AD8-B6B5-A518A157FF60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3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74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59F5-2207-4C0B-A3CC-301E20D5FE2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FA4A-85AD-4F08-8976-EACEDDDBF1A9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4DB8-07A8-4FE2-AAAF-918548C7F29D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0885" y="126928"/>
            <a:ext cx="9930231" cy="11260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56354" y="6347438"/>
            <a:ext cx="408646" cy="365125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3481812-CA6E-4CF7-A597-B03BE0D22F0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val 5"/>
          <p:cNvSpPr/>
          <p:nvPr userDrawn="1"/>
        </p:nvSpPr>
        <p:spPr>
          <a:xfrm>
            <a:off x="11686110" y="6355434"/>
            <a:ext cx="349134" cy="34913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0" y="501882"/>
            <a:ext cx="798285" cy="376142"/>
          </a:xfrm>
          <a:custGeom>
            <a:avLst/>
            <a:gdLst>
              <a:gd name="connsiteX0" fmla="*/ 188071 w 798285"/>
              <a:gd name="connsiteY0" fmla="*/ 0 h 376142"/>
              <a:gd name="connsiteX1" fmla="*/ 798285 w 798285"/>
              <a:gd name="connsiteY1" fmla="*/ 0 h 376142"/>
              <a:gd name="connsiteX2" fmla="*/ 798285 w 798285"/>
              <a:gd name="connsiteY2" fmla="*/ 376142 h 376142"/>
              <a:gd name="connsiteX3" fmla="*/ 188071 w 798285"/>
              <a:gd name="connsiteY3" fmla="*/ 376142 h 376142"/>
              <a:gd name="connsiteX4" fmla="*/ 0 w 798285"/>
              <a:gd name="connsiteY4" fmla="*/ 188071 h 376142"/>
              <a:gd name="connsiteX5" fmla="*/ 188071 w 798285"/>
              <a:gd name="connsiteY5" fmla="*/ 0 h 37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5" h="376142">
                <a:moveTo>
                  <a:pt x="188071" y="0"/>
                </a:moveTo>
                <a:lnTo>
                  <a:pt x="798285" y="0"/>
                </a:lnTo>
                <a:lnTo>
                  <a:pt x="798285" y="376142"/>
                </a:lnTo>
                <a:lnTo>
                  <a:pt x="188071" y="376142"/>
                </a:lnTo>
                <a:cubicBezTo>
                  <a:pt x="84202" y="376142"/>
                  <a:pt x="0" y="291940"/>
                  <a:pt x="0" y="188071"/>
                </a:cubicBezTo>
                <a:cubicBezTo>
                  <a:pt x="0" y="84202"/>
                  <a:pt x="84202" y="0"/>
                  <a:pt x="188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12"/>
          <p:cNvSpPr>
            <a:spLocks noGrp="1"/>
          </p:cNvSpPr>
          <p:nvPr>
            <p:ph type="pic" sz="quarter" idx="25"/>
          </p:nvPr>
        </p:nvSpPr>
        <p:spPr>
          <a:xfrm>
            <a:off x="2548653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4056438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5564223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7072007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29"/>
          </p:nvPr>
        </p:nvSpPr>
        <p:spPr>
          <a:xfrm>
            <a:off x="1040869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0087577" y="1825811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8579792" y="1824324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30"/>
          </p:nvPr>
        </p:nvSpPr>
        <p:spPr>
          <a:xfrm>
            <a:off x="2551702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31"/>
          </p:nvPr>
        </p:nvSpPr>
        <p:spPr>
          <a:xfrm>
            <a:off x="4059487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32"/>
          </p:nvPr>
        </p:nvSpPr>
        <p:spPr>
          <a:xfrm>
            <a:off x="5567272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33"/>
          </p:nvPr>
        </p:nvSpPr>
        <p:spPr>
          <a:xfrm>
            <a:off x="7075056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34"/>
          </p:nvPr>
        </p:nvSpPr>
        <p:spPr>
          <a:xfrm>
            <a:off x="1043918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35"/>
          </p:nvPr>
        </p:nvSpPr>
        <p:spPr>
          <a:xfrm>
            <a:off x="10090626" y="4052045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36"/>
          </p:nvPr>
        </p:nvSpPr>
        <p:spPr>
          <a:xfrm>
            <a:off x="8582841" y="4050558"/>
            <a:ext cx="1054182" cy="10159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11686110" y="6355434"/>
            <a:ext cx="349134" cy="349132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 userDrawn="1"/>
        </p:nvSpPr>
        <p:spPr>
          <a:xfrm rot="10800000">
            <a:off x="0" y="501882"/>
            <a:ext cx="798285" cy="376142"/>
          </a:xfrm>
          <a:custGeom>
            <a:avLst/>
            <a:gdLst>
              <a:gd name="connsiteX0" fmla="*/ 188071 w 798285"/>
              <a:gd name="connsiteY0" fmla="*/ 0 h 376142"/>
              <a:gd name="connsiteX1" fmla="*/ 798285 w 798285"/>
              <a:gd name="connsiteY1" fmla="*/ 0 h 376142"/>
              <a:gd name="connsiteX2" fmla="*/ 798285 w 798285"/>
              <a:gd name="connsiteY2" fmla="*/ 376142 h 376142"/>
              <a:gd name="connsiteX3" fmla="*/ 188071 w 798285"/>
              <a:gd name="connsiteY3" fmla="*/ 376142 h 376142"/>
              <a:gd name="connsiteX4" fmla="*/ 0 w 798285"/>
              <a:gd name="connsiteY4" fmla="*/ 188071 h 376142"/>
              <a:gd name="connsiteX5" fmla="*/ 188071 w 798285"/>
              <a:gd name="connsiteY5" fmla="*/ 0 h 37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85" h="376142">
                <a:moveTo>
                  <a:pt x="188071" y="0"/>
                </a:moveTo>
                <a:lnTo>
                  <a:pt x="798285" y="0"/>
                </a:lnTo>
                <a:lnTo>
                  <a:pt x="798285" y="376142"/>
                </a:lnTo>
                <a:lnTo>
                  <a:pt x="188071" y="376142"/>
                </a:lnTo>
                <a:cubicBezTo>
                  <a:pt x="84202" y="376142"/>
                  <a:pt x="0" y="291940"/>
                  <a:pt x="0" y="188071"/>
                </a:cubicBezTo>
                <a:cubicBezTo>
                  <a:pt x="0" y="84202"/>
                  <a:pt x="84202" y="0"/>
                  <a:pt x="188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0869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2548204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4055539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556399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07872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8578218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10087352" y="153035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1040869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2548204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4055539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556399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48"/>
          </p:nvPr>
        </p:nvSpPr>
        <p:spPr>
          <a:xfrm>
            <a:off x="707110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49"/>
          </p:nvPr>
        </p:nvSpPr>
        <p:spPr>
          <a:xfrm>
            <a:off x="8578218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10087352" y="3756870"/>
            <a:ext cx="1054631" cy="293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51"/>
          </p:nvPr>
        </p:nvSpPr>
        <p:spPr>
          <a:xfrm>
            <a:off x="1040420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3" name="Content Placeholder 6"/>
          <p:cNvSpPr>
            <a:spLocks noGrp="1"/>
          </p:cNvSpPr>
          <p:nvPr>
            <p:ph sz="quarter" idx="52"/>
          </p:nvPr>
        </p:nvSpPr>
        <p:spPr>
          <a:xfrm>
            <a:off x="1040420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53"/>
          </p:nvPr>
        </p:nvSpPr>
        <p:spPr>
          <a:xfrm>
            <a:off x="2548204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54"/>
          </p:nvPr>
        </p:nvSpPr>
        <p:spPr>
          <a:xfrm>
            <a:off x="4055539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55"/>
          </p:nvPr>
        </p:nvSpPr>
        <p:spPr>
          <a:xfrm>
            <a:off x="5562874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7" name="Content Placeholder 6"/>
          <p:cNvSpPr>
            <a:spLocks noGrp="1"/>
          </p:cNvSpPr>
          <p:nvPr>
            <p:ph sz="quarter" idx="56"/>
          </p:nvPr>
        </p:nvSpPr>
        <p:spPr>
          <a:xfrm>
            <a:off x="7077829" y="5077486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Content Placeholder 6"/>
          <p:cNvSpPr>
            <a:spLocks noGrp="1"/>
          </p:cNvSpPr>
          <p:nvPr>
            <p:ph sz="quarter" idx="57"/>
          </p:nvPr>
        </p:nvSpPr>
        <p:spPr>
          <a:xfrm>
            <a:off x="8585665" y="508175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9" name="Content Placeholder 6"/>
          <p:cNvSpPr>
            <a:spLocks noGrp="1"/>
          </p:cNvSpPr>
          <p:nvPr>
            <p:ph sz="quarter" idx="58"/>
          </p:nvPr>
        </p:nvSpPr>
        <p:spPr>
          <a:xfrm>
            <a:off x="10091485" y="508937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0" name="Content Placeholder 6"/>
          <p:cNvSpPr>
            <a:spLocks noGrp="1"/>
          </p:cNvSpPr>
          <p:nvPr>
            <p:ph sz="quarter" idx="59"/>
          </p:nvPr>
        </p:nvSpPr>
        <p:spPr>
          <a:xfrm>
            <a:off x="2548204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1" name="Content Placeholder 6"/>
          <p:cNvSpPr>
            <a:spLocks noGrp="1"/>
          </p:cNvSpPr>
          <p:nvPr>
            <p:ph sz="quarter" idx="60"/>
          </p:nvPr>
        </p:nvSpPr>
        <p:spPr>
          <a:xfrm>
            <a:off x="4055539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2" name="Content Placeholder 6"/>
          <p:cNvSpPr>
            <a:spLocks noGrp="1"/>
          </p:cNvSpPr>
          <p:nvPr>
            <p:ph sz="quarter" idx="61"/>
          </p:nvPr>
        </p:nvSpPr>
        <p:spPr>
          <a:xfrm>
            <a:off x="5562874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3" name="Content Placeholder 6"/>
          <p:cNvSpPr>
            <a:spLocks noGrp="1"/>
          </p:cNvSpPr>
          <p:nvPr>
            <p:ph sz="quarter" idx="62"/>
          </p:nvPr>
        </p:nvSpPr>
        <p:spPr>
          <a:xfrm>
            <a:off x="7077829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4" name="Content Placeholder 6"/>
          <p:cNvSpPr>
            <a:spLocks noGrp="1"/>
          </p:cNvSpPr>
          <p:nvPr>
            <p:ph sz="quarter" idx="63"/>
          </p:nvPr>
        </p:nvSpPr>
        <p:spPr>
          <a:xfrm>
            <a:off x="8578045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5" name="Content Placeholder 6"/>
          <p:cNvSpPr>
            <a:spLocks noGrp="1"/>
          </p:cNvSpPr>
          <p:nvPr>
            <p:ph sz="quarter" idx="64"/>
          </p:nvPr>
        </p:nvSpPr>
        <p:spPr>
          <a:xfrm>
            <a:off x="10083865" y="2857219"/>
            <a:ext cx="588715" cy="58871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8" name="Title 1"/>
          <p:cNvSpPr>
            <a:spLocks noGrp="1"/>
          </p:cNvSpPr>
          <p:nvPr>
            <p:ph type="title" hasCustomPrompt="1"/>
          </p:nvPr>
        </p:nvSpPr>
        <p:spPr>
          <a:xfrm>
            <a:off x="1130885" y="126928"/>
            <a:ext cx="9930231" cy="11260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5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Titl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85" y="6356350"/>
            <a:ext cx="993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43" y="6379238"/>
            <a:ext cx="1062149" cy="31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35" y="6390565"/>
            <a:ext cx="1130886" cy="294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10" y="6390565"/>
            <a:ext cx="1787447" cy="294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9" y="6362859"/>
            <a:ext cx="1130886" cy="349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6357432"/>
            <a:ext cx="1322432" cy="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93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EEE5-FD50-4F03-8D15-A287B8F0869C}" type="datetime1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08/04/2016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1812-CA6E-4CF7-A597-B03BE0D22F0C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5" r:id="rId7"/>
    <p:sldLayoutId id="2147483720" r:id="rId8"/>
    <p:sldLayoutId id="2147483726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6E4DC-6969-49BD-B5BF-0958E0E98E9F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7484-5197-415A-95A4-A36684BA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adjevinskedozvole.rs/obavestenja.php" TargetMode="External"/><Relationship Id="rId2" Type="http://schemas.openxmlformats.org/officeDocument/2006/relationships/hyperlink" Target="http://www.apr.gov.rs/%D0%A0%D0%B5%D0%B3%D0%B8%D1%81%D1%82%D1%80%D0%B8/%D0%93%D1%80%D0%B0%D1%92%D0%B5%D0%B2%D0%B8%D0%BD%D1%81%D0%BA%D0%B5%D0%B4%D0%BE%D0%B7%D0%B2%D0%BE%D0%BB%D0%B5.aspx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radjevinskedozvole.rs" TargetMode="External"/><Relationship Id="rId2" Type="http://schemas.openxmlformats.org/officeDocument/2006/relationships/hyperlink" Target="https://reid.apr.gov.rs/IDF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ozilla.org/en-US/kb/pop-blocker-settings-exceptions-troubleshooting#w_pop-up-blocker-settings" TargetMode="External"/><Relationship Id="rId2" Type="http://schemas.openxmlformats.org/officeDocument/2006/relationships/hyperlink" Target="http://www.wikihow.com/Turn-Off-the-Pop%E2%80%90Up-Blocker-in-Internet-Explorer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://www.geeksquad.com/do-it-yourself/tech-tips/disable-pop-up-blocker.aspx#chr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-709684"/>
            <a:ext cx="12227825" cy="815188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-35825" y="0"/>
            <a:ext cx="122278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1167684" y="1776878"/>
            <a:ext cx="9856631" cy="1934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Latn-R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</a:t>
            </a:r>
            <a:r>
              <a:rPr lang="en-U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dministracija</a:t>
            </a:r>
            <a:r>
              <a:rPr lang="en-U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korisnika</a:t>
            </a:r>
            <a:r>
              <a:rPr lang="en-U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u </a:t>
            </a:r>
            <a:r>
              <a:rPr lang="en-U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nadle</a:t>
            </a:r>
            <a:r>
              <a:rPr lang="sr-Latn-RS" sz="4000" dirty="0" err="1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žnom</a:t>
            </a:r>
            <a:r>
              <a:rPr lang="sr-Latn-RS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organu u okviru sistema objedinjene procedure</a:t>
            </a:r>
            <a:endParaRPr lang="x-none" sz="4000" dirty="0">
              <a:solidFill>
                <a:schemeClr val="accent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64923" y="5441279"/>
            <a:ext cx="271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April</a:t>
            </a:r>
            <a:endParaRPr lang="x-none" sz="1600" b="1" dirty="0" smtClean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x-none" sz="1600" dirty="0" smtClean="0">
                <a:solidFill>
                  <a:schemeClr val="bg2"/>
                </a:solidFill>
              </a:rPr>
              <a:t>201</a:t>
            </a:r>
            <a:r>
              <a:rPr lang="en-US" sz="1600" dirty="0" smtClean="0">
                <a:solidFill>
                  <a:schemeClr val="bg2"/>
                </a:solidFill>
              </a:rPr>
              <a:t>6</a:t>
            </a:r>
            <a:endParaRPr lang="x-none" sz="1600" dirty="0" smtClean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887" y="4428684"/>
            <a:ext cx="2520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b="1" dirty="0" smtClean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PODRŽANO OD STRANE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89193" y="4382517"/>
            <a:ext cx="1940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 smtClean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IMPLEMENTATORI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29700" y="10595222"/>
            <a:ext cx="8279206" cy="790328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grpSp>
        <p:nvGrpSpPr>
          <p:cNvPr id="6" name="Group 5"/>
          <p:cNvGrpSpPr/>
          <p:nvPr/>
        </p:nvGrpSpPr>
        <p:grpSpPr>
          <a:xfrm>
            <a:off x="9899319" y="4966273"/>
            <a:ext cx="1335711" cy="733965"/>
            <a:chOff x="3868798" y="5407964"/>
            <a:chExt cx="1732021" cy="951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98" y="5407964"/>
              <a:ext cx="1676400" cy="2685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8798" y="5957035"/>
              <a:ext cx="1732021" cy="40266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38" y="179238"/>
            <a:ext cx="1128724" cy="9584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13197" y="10651778"/>
            <a:ext cx="7201754" cy="473252"/>
            <a:chOff x="2348211" y="6346478"/>
            <a:chExt cx="7201754" cy="473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957" y="6452409"/>
              <a:ext cx="875681" cy="261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211" y="6461748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60" y="6461748"/>
              <a:ext cx="1473648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584" y="6438906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330" y="6359056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451" y="6346478"/>
              <a:ext cx="244514" cy="47325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18529" y="4847153"/>
            <a:ext cx="2634422" cy="1527751"/>
            <a:chOff x="495543" y="3612023"/>
            <a:chExt cx="2634422" cy="152775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71" y="3612023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3" y="4085113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669" y="4691677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4361832"/>
              <a:ext cx="1249726" cy="7779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4092190"/>
              <a:ext cx="1384189" cy="2279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776" y="3612023"/>
              <a:ext cx="944932" cy="282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8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Osnovne aktivnosti administratora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11179836" cy="4752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32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Osnovne aktivnosti administratora uključuju: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 naloga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 podataka o korisniku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Aktiviranje naloga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Dodela prava pristupa korisnika sistemu </a:t>
            </a:r>
            <a:r>
              <a:rPr lang="sr-Latn-RS" sz="16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eDozvola</a:t>
            </a:r>
            <a:endParaRPr lang="sr-Latn-RS" sz="1600" b="1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Dodela korisničkih privilegija kreiranom nalogu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6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Obaveštavanje korisnika</a:t>
            </a:r>
            <a:endParaRPr lang="sr-Latn-RS" sz="32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Pregled korisnika i promena prava pristupa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Promena privilegija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Povlačenje </a:t>
            </a:r>
            <a:r>
              <a:rPr lang="sr-Latn-RS" sz="20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Resetovanje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lozinke korisnika se vrši preko centralizovane administracije od strane APR, slanjem zahteva preko info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@gradjevisnkedozvole.rs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korisničkih naloga -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22" y="3274234"/>
            <a:ext cx="9083832" cy="3073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599420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 pristupu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bi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kreirao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novi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potrebno je</a:t>
            </a: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Izabrati meni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Napredne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/Partner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r-Latn-R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Izabrati opciju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Kreiraj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</a:t>
            </a:r>
            <a:r>
              <a:rPr lang="en-US" sz="20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</a:t>
            </a: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</a:t>
            </a:r>
            <a:r>
              <a:rPr lang="sr-Latn-RS" dirty="0" smtClean="0"/>
              <a:t>– Unos informacija o licu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09933" cy="3827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ovom koraku se unose 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snovn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podatke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korisniku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Prezime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Elektronska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pošta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(email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Identifikacioni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broj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(JMBG)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Kontakt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telefon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opcija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e: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Korisnička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sme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bude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registrovana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je 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Administrator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već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registrovana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Partnerski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ili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Spol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ta 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neće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biti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dostupna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se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Administratorski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sr-Latn-RS" sz="16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Korisnička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sme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sadrži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srpska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latinična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slova</a:t>
            </a:r>
            <a:endParaRPr lang="en-US" sz="16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Ime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prezime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treba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budu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ćirilicom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velikim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slovima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1" y="2135362"/>
            <a:ext cx="5895974" cy="366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1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unos </a:t>
            </a:r>
            <a:r>
              <a:rPr lang="sr-Latn-RS" dirty="0" smtClean="0"/>
              <a:t>dodatnih </a:t>
            </a:r>
            <a:r>
              <a:rPr lang="sr-Latn-RS" dirty="0"/>
              <a:t>informacija o licu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09933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padajuća menija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biraju podaci o Opštini, Mestu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Ulici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korisnika,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unosi se i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Broj, Ulaz, Stan i Poštanski broj.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unosa, klikni na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e: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korisnička Opština, Mesto ili Ulica ne postoje u padajućem meniju, izaberite poslednju  opciju u meniju  OSTALI i ručno ćirilicom unesite ime ulice.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2049636"/>
            <a:ext cx="6212064" cy="3752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5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čuvanje informacija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ovom koraku se čuvaju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promene</a:t>
            </a:r>
            <a:endParaRPr lang="en-U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ovog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koraka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novom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Internet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pretraživaču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(Internet Explorer, Chrome, Firefox)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treba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da se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otvori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PDF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dokument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sadrži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sve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podatke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učujući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njegovu</a:t>
            </a:r>
            <a:r>
              <a:rPr lang="en-U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</a:t>
            </a:r>
            <a:r>
              <a:rPr lang="en-U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rivremenu</a:t>
            </a: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lozinku</a:t>
            </a:r>
            <a:endParaRPr lang="en-U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38" y="2867378"/>
            <a:ext cx="6425140" cy="3391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0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potvrda o registraciji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619482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okviru finalnog koraka,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novom tabu u Internet pretraživaču (Internet Explorer,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Chrome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Firefox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treba da se otvori PDF dokument koji sadrži sve unesene podatke o korisniku,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učujući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njegovu Privremenu lozinku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novi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 otvori, treba da u pretraživaču omogućite otvaranje Pop-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prozora (Za uputstvo, pogledati </a:t>
            </a:r>
            <a:r>
              <a:rPr lang="sr-Latn-RS" sz="1400" i="1" u="sng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Omogućivanje</a:t>
            </a:r>
            <a:r>
              <a:rPr lang="sr-Latn-RS" sz="1400" i="1" u="sng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i="1" u="sng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Pop-</a:t>
            </a:r>
            <a:r>
              <a:rPr lang="sr-Latn-RS" sz="1400" i="1" u="sng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1400" i="1" u="sng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prozora u Internet </a:t>
            </a:r>
            <a:r>
              <a:rPr lang="sr-Latn-RS" sz="1400" i="1" u="sng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pretraživače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administrativnom uputstvu)</a:t>
            </a:r>
            <a:endParaRPr lang="sr-Latn-RS" sz="1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29" y="2246926"/>
            <a:ext cx="5076825" cy="410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8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Kreiranje korisničkih naloga – </a:t>
            </a:r>
            <a:r>
              <a:rPr lang="sr-Latn-RS" dirty="0" smtClean="0"/>
              <a:t>rad sa potvrdom registracije (obaveštavanje korisnika)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392" y="1490044"/>
            <a:ext cx="11275215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treba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sačuva ovaj PDF dokument ili bar osnovne informacije korisnika (Ime, Prezime,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adresa) i njegovu Privremenu lozinku.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Kasnije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kad se ceo proces završi, Administrator treba da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pošal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 ili dokument kao prilog uz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ili ove podatke korisniku kako bi on mogao da se prijavi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i započne sa radom.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 sačuvao dokument, Administrator treba da: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dugme Štampaj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ima opciju Save as PDF, da odabere nju i sačuva kao PDF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nema ovu opciju, može: 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iskopira privremenu lozinku kako bi ručno poslao kasnije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iskoristi Save </a:t>
            </a:r>
            <a:r>
              <a:rPr lang="sr-Latn-RS" sz="1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Page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As opciju pretraživača i sačuva u </a:t>
            </a:r>
            <a:r>
              <a:rPr lang="sr-Latn-RS" sz="1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html</a:t>
            </a:r>
            <a:r>
              <a:rPr lang="sr-Latn-RS" sz="1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formatu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ovim je završena procedura kreiranja korisničkog naloga.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 prvom prijavljivanju na sistem, korisniku će biti ponuđena opcija promena privremene lozinke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Preporuka je da pri prvom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prijvaljivanju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korinik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kopira privremenu lozinku iz poslatog dokumenta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slučajevima kad Administrator ima da kreira veći broj korisnika, pre nego što ode na sledeći korak, može da ponovi ovu proceduru – kreira naloge za ostale korisnike i sačuva njihove privremene lozinke.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aktiviranje naloga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4705082" cy="4188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kreiranja novog naloga,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potrebno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ga je aktivirati.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 u kome se nalozi aktiviraju se automatski pojavi nakon zatvaranja potvrde o kreiranju naloga.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 manuelni pristup ovoj opciji, Administrator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može pristupiti iz administrativnog menija Usluge/Napredne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Usluge/Partner korisnici i izabere opciju Pregledaj korisnički nalog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66" y="2717657"/>
            <a:ext cx="6338888" cy="308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6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Kreiranje </a:t>
            </a:r>
            <a:r>
              <a:rPr lang="sr-Latn-RS" dirty="0"/>
              <a:t>korisničkih naloga – </a:t>
            </a:r>
            <a:r>
              <a:rPr lang="sr-Latn-RS" dirty="0" smtClean="0"/>
              <a:t>aktiviranje naloga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4021798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bi se korisnički nalog aktivirao, Administrator treba da uradi sledeće: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korisnika čiji nalog treba da se aktivira kako bi se nalog selektovao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Aktiviraj nalog dugme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OK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potvrdu o aktiviranju 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Ovo treba da se ponovi za svaki nalog koji treba da se aktivira i nalazi se na listi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16" y="3147039"/>
            <a:ext cx="7158038" cy="320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0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korisniku -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bi pristupio ovoj opciji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pristupa iz administrativnog menija 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Usluge/Napredne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Usluge/Partner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opcija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Dodeli pristup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66" y="3329600"/>
            <a:ext cx="6643688" cy="3017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Agenda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1252978"/>
            <a:ext cx="11072015" cy="509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Prikaz </a:t>
            </a:r>
            <a:r>
              <a:rPr lang="sr-Latn-RS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 objedinjene procedure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Elementi platforme za centralizovani pristup korisnicima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Pregled tipova procesa, organizacija i korisnika u sistemu CEPOP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 </a:t>
            </a:r>
            <a:r>
              <a:rPr lang="sr-Latn-RS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sistemu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Prikaz osnovnih aktivnosti u administraciji korisničkih naloga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 naloga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Dodeljivanje prava pristupa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Dodeljivanje privilegija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Pregled korisničkih naloga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4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korisniku – izbor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Unosi se korisnička Elektronska pošta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adresa)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klikne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dugme 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korisnika kako bi se nalog selektovao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Unesena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 mora da bude potpuna, ne samo ime ili domen. Isto, ukoliko ima praznih mesta ispred ili iza adrese,  prazna mesta treba da se obrišu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Kad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izabere korisnik, ulazi se u proces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izbora prava pristupa.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78" y="3959997"/>
            <a:ext cx="6429376" cy="238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sistemu – izbor sistema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aplikacija,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Objedinjene Procedure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pa klikne </a:t>
            </a:r>
            <a:r>
              <a:rPr lang="sr-Latn-RS" sz="18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11" y="2325511"/>
            <a:ext cx="7197243" cy="4021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2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sistemu – izbor tipa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995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uloga koju će korisnik da ima. Ovo zavisi od tipa organizacije u kojoj radi Administrator i korisnik.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NO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slučaju kad je organizacija Nadležni organ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IJO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slučaju kad je organizacija Imalac Javnih Ovlašćenja,  Direkcija itd. (sve ostale organizacije koje nisu Nadležni organ).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Ostale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opcije u ovom trenutku treba ignorisati.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selekcije, klikni na dugme </a:t>
            </a:r>
            <a:r>
              <a:rPr lang="sr-Latn-RS" sz="18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54" y="2562520"/>
            <a:ext cx="5578475" cy="378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6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prava pristupa sistemu – čuvanje tipa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614222"/>
            <a:ext cx="54995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Kako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ovom koraku nema opcija, klikni na Sačuvaj kako bi sačuvao promene.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snimanja promena klikom na sačuvaj, sledi procedura dodavanje uloge korisniku.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direktan pristup ovim opcijama, odaberite direktan link dostupan u prozoru koji informiše da je zahtev sačuvan: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59" y="2970071"/>
            <a:ext cx="3681413" cy="3194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4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11179836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Poslednji korak je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ivanje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privilegije korisniku. Ukoliko Administrator ide na ovaj proces kroz direktni link iz Info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prozora (prethodni korak) može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počne dodelu.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slučaj da treba da ide manuelno,  Administrator treba da ide u meni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Usluge/Napredne Usluge/Partner korisnici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izabere opciju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Promeni Privilegije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7" y="2765779"/>
            <a:ext cx="7140798" cy="3581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izbor sistema i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3824549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Izbor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 se vrši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sledećih koraka</a:t>
            </a: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Korak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1 –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Objedinjene Procedure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pa klikne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Korak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2 – Selekcija korisnika kome treba da se doda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privilegija: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Ako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stiglo kroz direktni link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Info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prozora, korisnik će automatski biti pronađen i odabran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dođe manuelno, treba da se korisnik pronađe i odabere: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na dugme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 korisnika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adresa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Selektuje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žel</a:t>
            </a:r>
            <a:r>
              <a:rPr lang="sr-Cyrl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eni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korisnik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na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Izaberi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dugme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3" y="1309596"/>
            <a:ext cx="4413954" cy="238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76" y="3691551"/>
            <a:ext cx="4277078" cy="2838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5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izbor privilegija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4808540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liste vrsta privilegija, za regularne korisnike izaberite Privilegije korisnika za entitetu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Nakon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selekcije, pojaviće se organizacija korisnika.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Kliknite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organizacije kako bi se selektovala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Birate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opciju </a:t>
            </a:r>
            <a:r>
              <a:rPr lang="sr-Latn-RS" sz="1800" b="1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Dal</a:t>
            </a:r>
            <a:r>
              <a:rPr lang="sr-Cyrl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04" y="2773817"/>
            <a:ext cx="5962650" cy="357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1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Dodeljivanje privilegija korisniku – izbor privilegija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4808540" cy="44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se adekvatna privilegija za korisnika i Sačuvaj promene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izabere više privilegija, biće efektivna privilegija koja ima najviši nivo i obuhvata ostale izabrane privilegije.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Unesite razlog za promenu u dijalogu kako bi imali trag o tome. 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ovim, ceo proces kreiranja naloga i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</a:t>
            </a:r>
            <a:r>
              <a:rPr lang="sr-Cyrl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ivanje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pristupa i privilegija je završen.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nakon ovog, može da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pošal</a:t>
            </a:r>
            <a:r>
              <a:rPr lang="sr-Cyrl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korisniku zajedno sa privremenom lozinkom.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2381956"/>
            <a:ext cx="6034487" cy="396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može da pogleda listu kreiranih korisnika u svakoj od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ogranizacija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u kojoj ima privilegije, uključujući i njihove uloge i privilegije.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 stigao do liste, Administrator treba da izabere adekvatnu opciju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menija</a:t>
            </a:r>
            <a:endParaRPr lang="sr-Latn-RS" sz="1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Izabere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aplikaciju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 objedinjene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procedure</a:t>
            </a:r>
            <a:endParaRPr lang="sr-Latn-RS" sz="1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7" y="3191050"/>
            <a:ext cx="4748213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93" y="3680519"/>
            <a:ext cx="4162425" cy="120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korisnika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Pristupom listu,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dobija listu organizacija (entiteta) gde je on administrator.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klikom na plavu strelicu ispred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ogranizacije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dobija se lista korisnika unutar te organizacije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Ukoliko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broj korisnika je velik, Administrator može da pretraži listu po Ime, Prezime ili 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korisnika.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66" y="2876369"/>
            <a:ext cx="6415088" cy="3471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3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</a:t>
            </a:r>
            <a:r>
              <a:rPr lang="en-US" dirty="0" smtClean="0"/>
              <a:t>CRP Platform</a:t>
            </a:r>
            <a:r>
              <a:rPr lang="sr-Latn-RS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osnov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sr-Latn-RS" dirty="0" smtClean="0"/>
              <a:t> Centralne evidencije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513" y="1920749"/>
            <a:ext cx="5711063" cy="38744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1252978"/>
            <a:ext cx="4953995" cy="509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Osnova sistema Centralne evidencije je platforma (CRP), koja se nalazi u APR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Sistemima pristupaju javni korisnici i korisnici iz drugih organizacija (nadležni organi, imaoci javnih ovlašćenja i sl.) preko interneta, u skladu sa pravima pristupa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Upravljanje pravima pristupa i administracija korisnika registara u okviru CRP,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uključujući i centralnu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evidenciju objedinjene procedure, je preko </a:t>
            </a: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platforme za centralizovano upravljanje korisnicima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Centralna administracija je u okviru APR.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Deo administracije naloga sistema u partnerskim organizacijama je u okviru drugih organizacija preko </a:t>
            </a:r>
            <a:r>
              <a:rPr lang="sr-Latn-RS" sz="18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platforme kojima imaju pristup administratori partnerskih organizacija</a:t>
            </a: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Pregled korisnika – detalji i izmene privilegija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klikom na plavu strelicu pred korisnika, pojaviće se dve opcije: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korisničkog pristupa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– izbor ove opcije pokazaće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 korisnika, i klikom na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Privilegije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1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detal</a:t>
            </a:r>
            <a:r>
              <a:rPr lang="sr-Cyrl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njegove privilegije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Promeni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privilegije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daje mogućnost Administratora direktno da promeni privilegije korisnika kao što je prethodno opisano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0" y="3817574"/>
            <a:ext cx="4824413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622" y="3006326"/>
            <a:ext cx="5289478" cy="3032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3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Povlačenje prava pristupa - pristup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11179836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Izaberite sledeće opcije kao u slici Usluge/Napredne Usluge/Partner korisnici i izabere opciju Povuci pristup</a:t>
            </a:r>
            <a:endParaRPr lang="sr-Latn-RS" sz="1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3" y="2370667"/>
            <a:ext cx="7321421" cy="3976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5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Povlačenje prava pristupa – povlačenje prava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9"/>
            <a:ext cx="5337260" cy="144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Bira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 Elektronska pošta (</a:t>
            </a:r>
            <a:r>
              <a:rPr lang="sr-Latn-RS" sz="18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Email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adresu) i klikne Pretraži dugme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Klikne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plavu strelicu ispred imena korisnika kako bi se nalog selektovao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 </a:t>
            </a:r>
            <a:endParaRPr lang="sr-Latn-RS" sz="18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Unesena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adresa mora da bude potpuna, ne samo ime ili domen. Isto, ukoliko ima prazna mesta ispred ili iza adrese, prazna mesta treba da se obrišu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Kad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 pojavi sistem/aplikacija u kome korisnik ima pristup, klikne na plavu strelicu ispred imena aplikacije kako bi se ista </a:t>
            </a: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selektovala i Klikne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 </a:t>
            </a:r>
            <a:r>
              <a:rPr lang="sr-Latn-RS" sz="18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Povuci pristup </a:t>
            </a:r>
            <a:r>
              <a:rPr lang="sr-Latn-RS" sz="18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 Unese razlog promene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8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Napomena: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Ako se želi dodela pristupa ponovo, 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Administrator mora da ponovi </a:t>
            </a:r>
            <a:r>
              <a:rPr lang="sr-Latn-RS" sz="1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procese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Dodeli pristup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</a:t>
            </a:r>
            <a:r>
              <a:rPr lang="sr-Latn-RS" sz="1400" b="1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Promeni </a:t>
            </a:r>
            <a:r>
              <a:rPr lang="sr-Latn-RS" sz="1400" b="1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privilegije procese</a:t>
            </a:r>
            <a:r>
              <a:rPr lang="sr-Latn-RS" sz="1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29" y="1252978"/>
            <a:ext cx="52419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29" y="3771618"/>
            <a:ext cx="5699125" cy="1407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2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Ostale informacije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1252979"/>
            <a:ext cx="10722060" cy="473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32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Dodatne informacije i uputstva je uvek moguće dobiti preko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APR 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internet strana – 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uputstva</a:t>
            </a: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http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://www.apr.gov.rs/%D0%A0%D0%B5%D0%B3%D0%B8%D1%81%D1%82%D1%80%D0%B8/%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D0%93%D1%80%D0%B0%D1%92%D0%B5%D0%B2%D0%B8%D0%BD%D1%81%D0%BA%D0%B5%D0%B4%D0%BE%D0%B7%D0%B2%D0%BE%D0%BB%D0%B5.aspx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v-SE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Građevinske 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dozvole  internet strana –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uputstva</a:t>
            </a: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marL="457189" lvl="1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sr-Latn-RS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   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http</a:t>
            </a:r>
            <a:r>
              <a:rPr lang="sv-SE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://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gradjevinskedozvole.rs/obavestenja.php</a:t>
            </a:r>
            <a:r>
              <a:rPr lang="sv-SE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v-SE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18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-709684"/>
            <a:ext cx="12227825" cy="815188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-709684"/>
            <a:ext cx="12192000" cy="8151884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Title 44"/>
          <p:cNvSpPr>
            <a:spLocks noGrp="1"/>
          </p:cNvSpPr>
          <p:nvPr>
            <p:ph type="ctrTitle"/>
          </p:nvPr>
        </p:nvSpPr>
        <p:spPr>
          <a:xfrm>
            <a:off x="1146235" y="2073417"/>
            <a:ext cx="9856631" cy="19340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x-none" sz="40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HVALA</a:t>
            </a:r>
            <a:r>
              <a:rPr lang="x-none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x-none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x-none" sz="27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x-none" sz="2700" dirty="0" smtClean="0">
                <a:solidFill>
                  <a:schemeClr val="accent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2700" b="1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29700" y="10595222"/>
            <a:ext cx="8279206" cy="790328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/>
          </a:p>
        </p:txBody>
      </p:sp>
      <p:grpSp>
        <p:nvGrpSpPr>
          <p:cNvPr id="6" name="Group 5"/>
          <p:cNvGrpSpPr/>
          <p:nvPr/>
        </p:nvGrpSpPr>
        <p:grpSpPr>
          <a:xfrm>
            <a:off x="5428143" y="4168183"/>
            <a:ext cx="1335711" cy="733965"/>
            <a:chOff x="3868798" y="5407964"/>
            <a:chExt cx="1732021" cy="9517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98" y="5407964"/>
              <a:ext cx="1676400" cy="26850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68798" y="5957035"/>
              <a:ext cx="1732021" cy="40266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8" y="202632"/>
            <a:ext cx="1128724" cy="95847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13197" y="10651778"/>
            <a:ext cx="7201754" cy="473252"/>
            <a:chOff x="2348211" y="6346478"/>
            <a:chExt cx="7201754" cy="4732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957" y="6452409"/>
              <a:ext cx="875681" cy="261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211" y="6461748"/>
              <a:ext cx="932351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60" y="6461748"/>
              <a:ext cx="1473648" cy="24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584" y="6438906"/>
              <a:ext cx="932351" cy="28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330" y="6359056"/>
              <a:ext cx="448097" cy="44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5451" y="6346478"/>
              <a:ext cx="244514" cy="473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0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REID komponenta za pristup sistemu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61" y="2785505"/>
            <a:ext cx="5425193" cy="356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252978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predstavl</a:t>
            </a:r>
            <a:r>
              <a:rPr lang="sr-Cyrl-R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softversku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platformu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autentikaciju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autorizaciju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pristupom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koje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obezbeđuje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jedinstven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korisnicima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kako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internim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tako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eksternim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6518" y="2785505"/>
            <a:ext cx="5754643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ReID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pruža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funkcionalnosti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Centralizovanog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korisničkim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profilima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informacijama</a:t>
            </a:r>
            <a:r>
              <a:rPr lang="en-U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korisnicima</a:t>
            </a:r>
            <a:endParaRPr lang="en-U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</a:t>
            </a:r>
            <a:r>
              <a:rPr lang="en-US" sz="16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korisničkih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–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lako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kreiranje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pridruženim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informacijama</a:t>
            </a:r>
            <a:endParaRPr lang="en-US" sz="16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korisničkog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–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informacijama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korisničkom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profilu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</a:p>
          <a:p>
            <a:pPr lvl="2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Upravl</a:t>
            </a:r>
            <a:r>
              <a:rPr lang="sr-Cyrl-R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ј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anje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lozinkama</a:t>
            </a:r>
            <a:r>
              <a:rPr lang="en-US" sz="16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Centralizovano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mesto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pristupa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elementima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sistema</a:t>
            </a:r>
            <a:r>
              <a:rPr lang="en-U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 </a:t>
            </a:r>
            <a:endParaRPr lang="en-US" sz="20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Postupci u okviru Centralne evidencije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937643"/>
              </p:ext>
            </p:extLst>
          </p:nvPr>
        </p:nvGraphicFramePr>
        <p:xfrm>
          <a:off x="824089" y="1162756"/>
          <a:ext cx="9986094" cy="480754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50512"/>
                <a:gridCol w="8349324"/>
                <a:gridCol w="786258"/>
              </a:tblGrid>
              <a:tr h="3773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RBr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200" dirty="0" smtClean="0">
                          <a:effectLst/>
                        </a:rPr>
                        <a:t>Naziv</a:t>
                      </a:r>
                      <a:r>
                        <a:rPr lang="sr-Latn-RS" sz="1200" baseline="0" dirty="0" smtClean="0">
                          <a:effectLst/>
                        </a:rPr>
                        <a:t> procesa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локацијских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услова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01a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локацијских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услова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01b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локацијских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услова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Издавање грађевинске дозволе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CPIH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02b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CPA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Издавање решења о одобрењу извођења радова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ISAW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03a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решења</a:t>
                      </a:r>
                      <a:r>
                        <a:rPr lang="en-US" sz="1200" dirty="0">
                          <a:effectLst/>
                        </a:rPr>
                        <a:t> о </a:t>
                      </a:r>
                      <a:r>
                        <a:rPr lang="en-US" sz="1200" dirty="0" err="1">
                          <a:effectLst/>
                        </a:rPr>
                        <a:t>одобрењу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извођења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радова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ISAWHA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03b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решења</a:t>
                      </a:r>
                      <a:r>
                        <a:rPr lang="en-US" sz="1200" dirty="0">
                          <a:effectLst/>
                        </a:rPr>
                        <a:t> о </a:t>
                      </a:r>
                      <a:r>
                        <a:rPr lang="en-US" sz="1200" dirty="0" err="1">
                          <a:effectLst/>
                        </a:rPr>
                        <a:t>одобрењу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извођења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радова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ISAWA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привремене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TCPI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3313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привремене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основу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усаглашеног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TCPIH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04b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Измена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привремене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грађевинске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TCPA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Пријава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радова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Пријава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завршетка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израде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темеља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CCF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Пријава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завршетка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објекта</a:t>
                      </a:r>
                      <a:r>
                        <a:rPr lang="en-US" sz="1200" dirty="0">
                          <a:effectLst/>
                        </a:rPr>
                        <a:t> у </a:t>
                      </a:r>
                      <a:r>
                        <a:rPr lang="en-US" sz="1200" dirty="0" err="1">
                          <a:effectLst/>
                        </a:rPr>
                        <a:t>конструктивном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смислу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COFS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29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Достављање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техничке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документације</a:t>
                      </a:r>
                      <a:r>
                        <a:rPr lang="en-US" sz="1200" dirty="0">
                          <a:effectLst/>
                        </a:rPr>
                        <a:t> у </a:t>
                      </a:r>
                      <a:r>
                        <a:rPr lang="en-US" sz="1200" dirty="0" err="1">
                          <a:effectLst/>
                        </a:rPr>
                        <a:t>погледу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мера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заштите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од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пожара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CFPM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810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08a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Достављање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техничке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документације</a:t>
                      </a:r>
                      <a:r>
                        <a:rPr lang="en-US" sz="1200" dirty="0">
                          <a:effectLst/>
                        </a:rPr>
                        <a:t> у </a:t>
                      </a:r>
                      <a:r>
                        <a:rPr lang="en-US" sz="1200" dirty="0" err="1">
                          <a:effectLst/>
                        </a:rPr>
                        <a:t>погледу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мера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заштите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од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пожара</a:t>
                      </a:r>
                      <a:r>
                        <a:rPr lang="en-US" sz="1200" dirty="0">
                          <a:effectLst/>
                        </a:rPr>
                        <a:t> - </a:t>
                      </a:r>
                      <a:r>
                        <a:rPr lang="en-US" sz="1200" dirty="0" err="1">
                          <a:effectLst/>
                        </a:rPr>
                        <a:t>Усаглашени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захтев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Достављање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пројекта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извођење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SOPFP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Прикључење на комуналну и другу инфраструктуру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CBI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употребне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дозволе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Издавање употребне дозволе на основу усаглашеног захтева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IUPH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Упис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права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својине</a:t>
                      </a:r>
                      <a:r>
                        <a:rPr lang="en-US" sz="1200" dirty="0">
                          <a:effectLst/>
                        </a:rPr>
                        <a:t> и </a:t>
                      </a:r>
                      <a:r>
                        <a:rPr lang="en-US" sz="1200" dirty="0" err="1">
                          <a:effectLst/>
                        </a:rPr>
                        <a:t>издавање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решења</a:t>
                      </a:r>
                      <a:r>
                        <a:rPr lang="en-US" sz="1200" dirty="0">
                          <a:effectLst/>
                        </a:rPr>
                        <a:t> о </a:t>
                      </a:r>
                      <a:r>
                        <a:rPr lang="en-US" sz="1200" dirty="0" err="1">
                          <a:effectLst/>
                        </a:rPr>
                        <a:t>кућном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броју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RPRIHN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  <a:tr h="165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Захтев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за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остале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поступке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3" marR="6087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Tipovi organizacija u okviru </a:t>
            </a:r>
            <a:r>
              <a:rPr lang="sr-Latn-RS" dirty="0" err="1" smtClean="0"/>
              <a:t>ReID</a:t>
            </a:r>
            <a:r>
              <a:rPr lang="sr-Latn-RS" dirty="0" smtClean="0"/>
              <a:t> sistema 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552875"/>
              </p:ext>
            </p:extLst>
          </p:nvPr>
        </p:nvGraphicFramePr>
        <p:xfrm>
          <a:off x="1232484" y="3612034"/>
          <a:ext cx="8792049" cy="17343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792049"/>
              </a:tblGrid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Надлежни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орган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Ималац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јавних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овлашћења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Служба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катастар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непокретности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Секретаријат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инспекцијске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послове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Дирекција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грађевинско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земљиште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МУП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608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Орган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надлежaн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заштиту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непокретних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културних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добара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28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Централна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евиденција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252978"/>
            <a:ext cx="11179836" cy="2269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 smtClean="0">
                <a:solidFill>
                  <a:schemeClr val="tx2"/>
                </a:solidFill>
              </a:rPr>
              <a:t>Sistem centralizovanog pristupa prepoznaje tri tipa korisnika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sr-Latn-RS" sz="2000" dirty="0" smtClean="0"/>
              <a:t>Eksterni korisnici sistema (podnosioci i slično)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sr-Latn-RS" sz="2000" dirty="0" smtClean="0"/>
              <a:t>Interni korisnici sistem (APR korisnici)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sr-Latn-RS" sz="2000" dirty="0" smtClean="0"/>
              <a:t>Korisnici u partnerskim organizacijama</a:t>
            </a:r>
          </a:p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>
                <a:solidFill>
                  <a:schemeClr val="tx2"/>
                </a:solidFill>
              </a:rPr>
              <a:t>Tipovi partnerskih organizacija su dati u sledećoj </a:t>
            </a:r>
            <a:r>
              <a:rPr lang="sr-Latn-RS" sz="2400" dirty="0" smtClean="0">
                <a:solidFill>
                  <a:schemeClr val="tx2"/>
                </a:solidFill>
              </a:rPr>
              <a:t>tabeli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Tipovi korisnika u okviru </a:t>
            </a:r>
            <a:r>
              <a:rPr lang="sr-Latn-RS" dirty="0" err="1" smtClean="0"/>
              <a:t>ReID</a:t>
            </a:r>
            <a:r>
              <a:rPr lang="sr-Latn-RS" dirty="0" smtClean="0"/>
              <a:t> sistema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762323"/>
              </p:ext>
            </p:extLst>
          </p:nvPr>
        </p:nvGraphicFramePr>
        <p:xfrm>
          <a:off x="1101320" y="2259630"/>
          <a:ext cx="4965116" cy="265588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96511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писарнице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правник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Технички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Финансијски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обрађивач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Руководилац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Овлашћено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лице</a:t>
                      </a:r>
                      <a:r>
                        <a:rPr lang="en-US" sz="1100" baseline="0" dirty="0">
                          <a:effectLst/>
                        </a:rPr>
                        <a:t> и </a:t>
                      </a:r>
                      <a:r>
                        <a:rPr lang="en-US" sz="1100" baseline="0" dirty="0" err="1">
                          <a:effectLst/>
                        </a:rPr>
                        <a:t>регистратор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Овлашћено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лице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Регистратор</a:t>
                      </a:r>
                      <a:r>
                        <a:rPr lang="en-US" sz="1100" baseline="0" dirty="0">
                          <a:effectLst/>
                        </a:rPr>
                        <a:t> у НО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Референт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обрађивач</a:t>
                      </a:r>
                      <a:r>
                        <a:rPr lang="en-US" sz="1100" baseline="0" dirty="0">
                          <a:effectLst/>
                        </a:rPr>
                        <a:t> у ИЈО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Руководилац</a:t>
                      </a:r>
                      <a:r>
                        <a:rPr lang="en-US" sz="1100" baseline="0" dirty="0">
                          <a:effectLst/>
                        </a:rPr>
                        <a:t> у ИЈО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Овлашћено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лице</a:t>
                      </a:r>
                      <a:r>
                        <a:rPr lang="en-US" sz="1100" baseline="0" dirty="0">
                          <a:effectLst/>
                        </a:rPr>
                        <a:t> и </a:t>
                      </a:r>
                      <a:r>
                        <a:rPr lang="en-US" sz="1100" baseline="0" dirty="0" err="1">
                          <a:effectLst/>
                        </a:rPr>
                        <a:t>руководилац</a:t>
                      </a:r>
                      <a:r>
                        <a:rPr lang="en-US" sz="1100" baseline="0" dirty="0">
                          <a:effectLst/>
                        </a:rPr>
                        <a:t> у ИЈО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err="1">
                          <a:effectLst/>
                        </a:rPr>
                        <a:t>Регистратор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централне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err="1">
                          <a:effectLst/>
                        </a:rPr>
                        <a:t>евиденције</a:t>
                      </a:r>
                      <a:endParaRPr lang="en-US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76518" y="1252978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 pozicije korišćenja sistema, trenutno su prepoznati sledeći tipovi korisnika u sistemu.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en-US" sz="2400" dirty="0"/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6082" y="5231690"/>
            <a:ext cx="11179836" cy="97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Pred osnovnih uloga, postoje i kumulativne uloge, koje predstavljaju zbirne uloge u okviru iste organizacije</a:t>
            </a:r>
            <a:endParaRPr lang="en-US" sz="2400" dirty="0"/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Pristup </a:t>
            </a:r>
            <a:r>
              <a:rPr lang="sr-Latn-RS" dirty="0" err="1" smtClean="0"/>
              <a:t>ReID</a:t>
            </a:r>
            <a:r>
              <a:rPr lang="sr-Latn-RS" dirty="0" smtClean="0"/>
              <a:t> sistemu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6518" y="1599420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Da </a:t>
            </a:r>
            <a:r>
              <a:rPr lang="sr-Latn-R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bi pristupili administraciji sistema, Administrator treba da se prvo prijavi u Sistemu Objedinjene Procedure sa svojim nalogom na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adresu (iz pretraživača):</a:t>
            </a:r>
            <a:endParaRPr lang="en-US" sz="24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sr-Latn-RS" sz="24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chemeClr val="tx2"/>
              </a:buClr>
              <a:buNone/>
            </a:pPr>
            <a:r>
              <a:rPr lang="sr-Cyrl-RS" sz="2400" u="sng" dirty="0">
                <a:hlinkClick r:id="rId2"/>
              </a:rPr>
              <a:t>https://reid.apr.gov.rs/IDF</a:t>
            </a:r>
            <a:r>
              <a:rPr lang="sr-Cyrl-RS" sz="2400" u="sng" dirty="0" smtClean="0">
                <a:hlinkClick r:id="rId2"/>
              </a:rPr>
              <a:t>/</a:t>
            </a:r>
            <a:endParaRPr lang="sr-Latn-RS" sz="2400" u="sng" dirty="0" smtClean="0"/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sr-Latn-R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 toga je neophodno da za administratore bude otvoren nalog zahtevom preko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info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@gradjevinskedozvole.rs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uz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informaciju</a:t>
            </a:r>
            <a:r>
              <a:rPr lang="en-US" sz="24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pred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osnovnih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podataka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naloga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za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koje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organizacije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lice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ima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adinistrativna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prava</a:t>
            </a:r>
            <a:endParaRPr lang="sr-Latn-RS" sz="24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sr-Latn-RS" sz="2400" u="sng" dirty="0"/>
          </a:p>
          <a:p>
            <a:pPr marL="0" indent="0">
              <a:lnSpc>
                <a:spcPct val="100000"/>
              </a:lnSpc>
              <a:buClr>
                <a:schemeClr val="tx2"/>
              </a:buClr>
              <a:buNone/>
            </a:pPr>
            <a:endParaRPr lang="en-US" sz="2400" dirty="0"/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Dodatne informacije pristupa sistemu</a:t>
            </a:r>
            <a:endParaRPr lang="sr-Cyrl-R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1812-CA6E-4CF7-A597-B03BE0D22F0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518" y="1252978"/>
            <a:ext cx="11179836" cy="1298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Pristup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sistemu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administracije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je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iz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standardnih</a:t>
            </a:r>
            <a:r>
              <a:rPr lang="en-U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pretraživača</a:t>
            </a: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Neke od funkcionalnosti sistema zahtevaju da bude omogućen Pop-</a:t>
            </a:r>
            <a:r>
              <a:rPr lang="sr-Latn-RS" sz="24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24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prozor i zbog toga je potrebno podesiti odgovarajuće postavke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Internet Explorer (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Tools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Internet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Options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Privacy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Tab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i ispod Pop-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blocker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izabrati OK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- 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http://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www.wikihow.com/Turn-Off-the-Pop%E2%80%90Up-Blocker-in-Internet-Explorer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sr-Latn-RS" sz="20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Mozilla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Firefox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(Iz menija se bira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Options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bira se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Content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panel, i deblokira se opcija 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Block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pop-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up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windos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https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://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3"/>
              </a:rPr>
              <a:t>support.mozilla.org/en-US/kb/pop-blocker-settings-exceptions-troubleshooting#w_pop-up-blocker-settings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2000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sr-Latn-RS" sz="20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Google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Chrome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 (Iz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menija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iy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dna ekrana se bira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Show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iz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Privacy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skecije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se bira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Content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settings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i bira opcija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Allow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all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sr-Latn-RS" sz="2000" dirty="0" err="1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sites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) 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- </a:t>
            </a:r>
            <a:r>
              <a:rPr lang="sr-Latn-RS" sz="2000" dirty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4"/>
              </a:rPr>
              <a:t>http://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  <a:hlinkClick r:id="rId4"/>
              </a:rPr>
              <a:t>www.geeksquad.com/do-it-yourself/tech-tips/disable-pop-up-blocker.aspx#chrome</a:t>
            </a:r>
            <a:r>
              <a:rPr lang="sr-Latn-RS" sz="2000" dirty="0" smtClean="0">
                <a:solidFill>
                  <a:schemeClr val="tx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00000"/>
              </a:lnSpc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2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8" name="Picture 7" descr="pop-up options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78" y="3977828"/>
            <a:ext cx="4013776" cy="132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4">
      <a:dk1>
        <a:srgbClr val="5C5C5C"/>
      </a:dk1>
      <a:lt1>
        <a:srgbClr val="FFFFFF"/>
      </a:lt1>
      <a:dk2>
        <a:srgbClr val="44546A"/>
      </a:dk2>
      <a:lt2>
        <a:srgbClr val="FCFCFC"/>
      </a:lt2>
      <a:accent1>
        <a:srgbClr val="00A39E"/>
      </a:accent1>
      <a:accent2>
        <a:srgbClr val="82B732"/>
      </a:accent2>
      <a:accent3>
        <a:srgbClr val="F39C11"/>
      </a:accent3>
      <a:accent4>
        <a:srgbClr val="E23761"/>
      </a:accent4>
      <a:accent5>
        <a:srgbClr val="3B84B7"/>
      </a:accent5>
      <a:accent6>
        <a:srgbClr val="00B3DC"/>
      </a:accent6>
      <a:hlink>
        <a:srgbClr val="00B3DC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D75A035-B9EB-4ED3-B54A-CEE260B7BC80}">
  <we:reference id="wa104115467" version="1.0.0.0" store="en-US" storeType="OMEX"/>
  <we:alternateReferences>
    <we:reference id="WA104115467" version="1.0.0.0" store="WA10411546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System.Storyboarding.Media.Image" Revision="1" Stencil="System.Storyboarding.Media" StencilVersion="0.1"/>
</Control>
</file>

<file path=customXml/item2.xml><?xml version="1.0" encoding="utf-8"?>
<Control xmlns="http://schemas.microsoft.com/VisualStudio/2011/storyboarding/control">
  <Id Name="732a9d4a-52a0-4d33-b118-e3f4d2b021f2" Revision="1" Stencil="System.MyShapes" StencilVersion="1.0"/>
</Control>
</file>

<file path=customXml/itemProps1.xml><?xml version="1.0" encoding="utf-8"?>
<ds:datastoreItem xmlns:ds="http://schemas.openxmlformats.org/officeDocument/2006/customXml" ds:itemID="{FDFB6D30-9F25-4DD3-BECB-702FC41BBCE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98A66DF3-A886-44DF-B91B-919C58B0243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8097</TotalTime>
  <Words>2383</Words>
  <Application>Microsoft Office PowerPoint</Application>
  <PresentationFormat>Widescreen</PresentationFormat>
  <Paragraphs>316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Lato Black</vt:lpstr>
      <vt:lpstr>Open Sans</vt:lpstr>
      <vt:lpstr>Open Sans Extrabold</vt:lpstr>
      <vt:lpstr>Open Sans Light</vt:lpstr>
      <vt:lpstr>Open Sans Semibold</vt:lpstr>
      <vt:lpstr>Times New Roman</vt:lpstr>
      <vt:lpstr>Wingdings</vt:lpstr>
      <vt:lpstr>1_Office Theme</vt:lpstr>
      <vt:lpstr>Custom Design</vt:lpstr>
      <vt:lpstr>Administracija korisnika u nadležnom organu u okviru sistema objedinjene procedure</vt:lpstr>
      <vt:lpstr>Agenda</vt:lpstr>
      <vt:lpstr>Pregled CRP Platforme kao osnova sistema Centralne evidencije</vt:lpstr>
      <vt:lpstr>REID komponenta za pristup sistemu</vt:lpstr>
      <vt:lpstr>Postupci u okviru Centralne evidencije</vt:lpstr>
      <vt:lpstr>Tipovi organizacija u okviru ReID sistema </vt:lpstr>
      <vt:lpstr>Tipovi korisnika u okviru ReID sistema</vt:lpstr>
      <vt:lpstr>Pristup ReID sistemu</vt:lpstr>
      <vt:lpstr>Dodatne informacije pristupa sistemu</vt:lpstr>
      <vt:lpstr>Osnovne aktivnosti administratora</vt:lpstr>
      <vt:lpstr>Kreiranje korisničkih naloga - pristup</vt:lpstr>
      <vt:lpstr>Kreiranje korisničkih naloga – Unos informacija o licu</vt:lpstr>
      <vt:lpstr>Kreiranje korisničkih naloga – unos dodatnih informacija o licu</vt:lpstr>
      <vt:lpstr>Kreiranje korisničkih naloga – čuvanje informacija</vt:lpstr>
      <vt:lpstr>Kreiranje korisničkih naloga – potvrda o registraciji</vt:lpstr>
      <vt:lpstr>Kreiranje korisničkih naloga – rad sa potvrdom registracije (obaveštavanje korisnika)</vt:lpstr>
      <vt:lpstr>Kreiranje korisničkih naloga – aktiviranje naloga</vt:lpstr>
      <vt:lpstr>Kreiranje korisničkih naloga – aktiviranje naloga</vt:lpstr>
      <vt:lpstr>Dodeljivanje prava pristupa korisniku - pristup</vt:lpstr>
      <vt:lpstr>Dodeljivanje prava pristupa korisniku – izbor korisnika</vt:lpstr>
      <vt:lpstr>Dodeljivanje prava pristupa sistemu – izbor sistema</vt:lpstr>
      <vt:lpstr>Dodeljivanje prava pristupa sistemu – izbor tipa korisnika</vt:lpstr>
      <vt:lpstr>Dodeljivanje prava pristupa sistemu – čuvanje tipa korisnika</vt:lpstr>
      <vt:lpstr>Dodeljivanje privilegija korisniku – pristup</vt:lpstr>
      <vt:lpstr>Dodeljivanje privilegija korisniku – izbor sistema i korisnika</vt:lpstr>
      <vt:lpstr>Dodeljivanje privilegija korisniku – izbor privilegija</vt:lpstr>
      <vt:lpstr>Dodeljivanje privilegija korisniku – izbor privilegija</vt:lpstr>
      <vt:lpstr>Pregled korisnika</vt:lpstr>
      <vt:lpstr>Pregled korisnika</vt:lpstr>
      <vt:lpstr>Pregled korisnika – detalji i izmene privilegija</vt:lpstr>
      <vt:lpstr>Povlačenje prava pristupa - pristup</vt:lpstr>
      <vt:lpstr>Povlačenje prava pristupa – povlačenje prava</vt:lpstr>
      <vt:lpstr>Ostale informacije</vt:lpstr>
      <vt:lpstr>HVALA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 Tapovski</dc:creator>
  <cp:lastModifiedBy>Srdjan Curcic</cp:lastModifiedBy>
  <cp:revision>484</cp:revision>
  <dcterms:created xsi:type="dcterms:W3CDTF">2015-09-22T08:35:39Z</dcterms:created>
  <dcterms:modified xsi:type="dcterms:W3CDTF">2016-04-08T14:06:55Z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https://d.docs.live.net/42bcb4bd1288a09e/Јавно/REAKTIV%20GD%20prezentacija%20final%201.1%20SR.pptx</vt:lpwstr>
  </property>
</Properties>
</file>